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9" r:id="rId1"/>
  </p:sldMasterIdLst>
  <p:notesMasterIdLst>
    <p:notesMasterId r:id="rId19"/>
  </p:notesMasterIdLst>
  <p:sldIdLst>
    <p:sldId id="256" r:id="rId2"/>
    <p:sldId id="257" r:id="rId3"/>
    <p:sldId id="258" r:id="rId4"/>
    <p:sldId id="259" r:id="rId5"/>
    <p:sldId id="260" r:id="rId6"/>
    <p:sldId id="265" r:id="rId7"/>
    <p:sldId id="266" r:id="rId8"/>
    <p:sldId id="261" r:id="rId9"/>
    <p:sldId id="262" r:id="rId10"/>
    <p:sldId id="263" r:id="rId11"/>
    <p:sldId id="264" r:id="rId12"/>
    <p:sldId id="267" r:id="rId13"/>
    <p:sldId id="268" r:id="rId14"/>
    <p:sldId id="269" r:id="rId15"/>
    <p:sldId id="270" r:id="rId16"/>
    <p:sldId id="271"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48"/>
  </p:normalViewPr>
  <p:slideViewPr>
    <p:cSldViewPr snapToGrid="0">
      <p:cViewPr varScale="1">
        <p:scale>
          <a:sx n="117" d="100"/>
          <a:sy n="117" d="100"/>
        </p:scale>
        <p:origin x="36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53BA2F-1193-544E-8223-6FEDA640D0C4}" type="datetimeFigureOut">
              <a:rPr lang="en-US" smtClean="0"/>
              <a:t>4/23/24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5B175C-C63A-424C-94F6-A3DFA447D95F}" type="slidenum">
              <a:rPr lang="en-US" smtClean="0"/>
              <a:t>‹#›</a:t>
            </a:fld>
            <a:endParaRPr lang="en-US"/>
          </a:p>
        </p:txBody>
      </p:sp>
    </p:spTree>
    <p:extLst>
      <p:ext uri="{BB962C8B-B14F-4D97-AF65-F5344CB8AC3E}">
        <p14:creationId xmlns:p14="http://schemas.microsoft.com/office/powerpoint/2010/main" val="3094510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5B175C-C63A-424C-94F6-A3DFA447D95F}" type="slidenum">
              <a:rPr lang="en-US" smtClean="0"/>
              <a:t>10</a:t>
            </a:fld>
            <a:endParaRPr lang="en-US"/>
          </a:p>
        </p:txBody>
      </p:sp>
    </p:spTree>
    <p:extLst>
      <p:ext uri="{BB962C8B-B14F-4D97-AF65-F5344CB8AC3E}">
        <p14:creationId xmlns:p14="http://schemas.microsoft.com/office/powerpoint/2010/main" val="939239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5B175C-C63A-424C-94F6-A3DFA447D95F}" type="slidenum">
              <a:rPr lang="en-US" smtClean="0"/>
              <a:t>12</a:t>
            </a:fld>
            <a:endParaRPr lang="en-US"/>
          </a:p>
        </p:txBody>
      </p:sp>
    </p:spTree>
    <p:extLst>
      <p:ext uri="{BB962C8B-B14F-4D97-AF65-F5344CB8AC3E}">
        <p14:creationId xmlns:p14="http://schemas.microsoft.com/office/powerpoint/2010/main" val="3048329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5B175C-C63A-424C-94F6-A3DFA447D95F}" type="slidenum">
              <a:rPr lang="en-US" smtClean="0"/>
              <a:t>13</a:t>
            </a:fld>
            <a:endParaRPr lang="en-US"/>
          </a:p>
        </p:txBody>
      </p:sp>
    </p:spTree>
    <p:extLst>
      <p:ext uri="{BB962C8B-B14F-4D97-AF65-F5344CB8AC3E}">
        <p14:creationId xmlns:p14="http://schemas.microsoft.com/office/powerpoint/2010/main" val="1639007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5B175C-C63A-424C-94F6-A3DFA447D95F}" type="slidenum">
              <a:rPr lang="en-US" smtClean="0"/>
              <a:t>14</a:t>
            </a:fld>
            <a:endParaRPr lang="en-US"/>
          </a:p>
        </p:txBody>
      </p:sp>
    </p:spTree>
    <p:extLst>
      <p:ext uri="{BB962C8B-B14F-4D97-AF65-F5344CB8AC3E}">
        <p14:creationId xmlns:p14="http://schemas.microsoft.com/office/powerpoint/2010/main" val="204043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5B175C-C63A-424C-94F6-A3DFA447D95F}" type="slidenum">
              <a:rPr lang="en-US" smtClean="0"/>
              <a:t>15</a:t>
            </a:fld>
            <a:endParaRPr lang="en-US"/>
          </a:p>
        </p:txBody>
      </p:sp>
    </p:spTree>
    <p:extLst>
      <p:ext uri="{BB962C8B-B14F-4D97-AF65-F5344CB8AC3E}">
        <p14:creationId xmlns:p14="http://schemas.microsoft.com/office/powerpoint/2010/main" val="400423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5B175C-C63A-424C-94F6-A3DFA447D95F}" type="slidenum">
              <a:rPr lang="en-US" smtClean="0"/>
              <a:t>16</a:t>
            </a:fld>
            <a:endParaRPr lang="en-US"/>
          </a:p>
        </p:txBody>
      </p:sp>
    </p:spTree>
    <p:extLst>
      <p:ext uri="{BB962C8B-B14F-4D97-AF65-F5344CB8AC3E}">
        <p14:creationId xmlns:p14="http://schemas.microsoft.com/office/powerpoint/2010/main" val="924671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5B175C-C63A-424C-94F6-A3DFA447D95F}" type="slidenum">
              <a:rPr lang="en-US" smtClean="0"/>
              <a:t>17</a:t>
            </a:fld>
            <a:endParaRPr lang="en-US"/>
          </a:p>
        </p:txBody>
      </p:sp>
    </p:spTree>
    <p:extLst>
      <p:ext uri="{BB962C8B-B14F-4D97-AF65-F5344CB8AC3E}">
        <p14:creationId xmlns:p14="http://schemas.microsoft.com/office/powerpoint/2010/main" val="1542799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4/23/24</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438692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4/23/24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742667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4/23/24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544973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4/23/24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156202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4/23/24</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002046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4/23/24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241505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4/23/24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224313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4/23/24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712529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4/23/24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604332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4/23/24</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359133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4/23/24</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73434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4/23/24</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58856689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38" r:id="rId5"/>
    <p:sldLayoutId id="2147483739" r:id="rId6"/>
    <p:sldLayoutId id="2147483740" r:id="rId7"/>
    <p:sldLayoutId id="2147483741" r:id="rId8"/>
    <p:sldLayoutId id="2147483742" r:id="rId9"/>
    <p:sldLayoutId id="2147483743" r:id="rId10"/>
    <p:sldLayoutId id="2147483744"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iving room with a chandelier and a couch&#10;&#10;Description automatically generated">
            <a:extLst>
              <a:ext uri="{FF2B5EF4-FFF2-40B4-BE49-F238E27FC236}">
                <a16:creationId xmlns:a16="http://schemas.microsoft.com/office/drawing/2014/main" id="{F6B0A904-C334-C36C-48FA-5F58876598C5}"/>
              </a:ext>
            </a:extLst>
          </p:cNvPr>
          <p:cNvPicPr>
            <a:picLocks noChangeAspect="1"/>
          </p:cNvPicPr>
          <p:nvPr/>
        </p:nvPicPr>
        <p:blipFill rotWithShape="1">
          <a:blip r:embed="rId2"/>
          <a:srcRect l="16522" r="17712" b="-1"/>
          <a:stretch/>
        </p:blipFill>
        <p:spPr>
          <a:xfrm>
            <a:off x="1180746" y="645106"/>
            <a:ext cx="5482576" cy="5564663"/>
          </a:xfrm>
          <a:prstGeom prst="rect">
            <a:avLst/>
          </a:prstGeom>
        </p:spPr>
      </p:pic>
      <p:sp>
        <p:nvSpPr>
          <p:cNvPr id="54" name="Rectangle 53">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1973" y="643465"/>
            <a:ext cx="4143830" cy="2785536"/>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56" name="Rectangle 55">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7364" y="806365"/>
            <a:ext cx="3813048" cy="2459736"/>
          </a:xfrm>
          <a:prstGeom prst="rect">
            <a:avLst/>
          </a:prstGeom>
          <a:noFill/>
          <a:ln w="6350" cap="sq" cmpd="sng" algn="ctr">
            <a:solidFill>
              <a:schemeClr val="bg1"/>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4C5680F8-E2A0-CD98-B385-4AFD64B4EF14}"/>
              </a:ext>
            </a:extLst>
          </p:cNvPr>
          <p:cNvSpPr>
            <a:spLocks noGrp="1"/>
          </p:cNvSpPr>
          <p:nvPr>
            <p:ph type="ctrTitle"/>
          </p:nvPr>
        </p:nvSpPr>
        <p:spPr>
          <a:xfrm>
            <a:off x="7844069" y="1111662"/>
            <a:ext cx="3299328" cy="1456386"/>
          </a:xfrm>
        </p:spPr>
        <p:txBody>
          <a:bodyPr vert="horz" lIns="91440" tIns="45720" rIns="91440" bIns="45720" rtlCol="0" anchor="ctr">
            <a:normAutofit/>
          </a:bodyPr>
          <a:lstStyle/>
          <a:p>
            <a:r>
              <a:rPr lang="en-US" sz="3200">
                <a:solidFill>
                  <a:schemeClr val="bg1"/>
                </a:solidFill>
              </a:rPr>
              <a:t>Remii Fireplaces</a:t>
            </a:r>
          </a:p>
        </p:txBody>
      </p:sp>
      <p:sp>
        <p:nvSpPr>
          <p:cNvPr id="17" name="TextBox 16">
            <a:extLst>
              <a:ext uri="{FF2B5EF4-FFF2-40B4-BE49-F238E27FC236}">
                <a16:creationId xmlns:a16="http://schemas.microsoft.com/office/drawing/2014/main" id="{ED0EB68E-817F-77EB-7273-CD965D53EFEB}"/>
              </a:ext>
            </a:extLst>
          </p:cNvPr>
          <p:cNvSpPr txBox="1"/>
          <p:nvPr/>
        </p:nvSpPr>
        <p:spPr>
          <a:xfrm>
            <a:off x="7844068" y="2727076"/>
            <a:ext cx="3299327" cy="391437"/>
          </a:xfrm>
          <a:prstGeom prst="rect">
            <a:avLst/>
          </a:prstGeom>
        </p:spPr>
        <p:txBody>
          <a:bodyPr vert="horz" lIns="91440" tIns="45720" rIns="91440" bIns="45720" rtlCol="0">
            <a:normAutofit/>
          </a:bodyPr>
          <a:lstStyle/>
          <a:p>
            <a:pPr algn="ctr">
              <a:spcAft>
                <a:spcPts val="600"/>
              </a:spcAft>
              <a:buClr>
                <a:schemeClr val="tx1">
                  <a:lumMod val="85000"/>
                  <a:lumOff val="15000"/>
                </a:schemeClr>
              </a:buClr>
            </a:pPr>
            <a:r>
              <a:rPr lang="en-US" sz="1400" spc="80">
                <a:solidFill>
                  <a:schemeClr val="bg1"/>
                </a:solidFill>
              </a:rPr>
              <a:t>WWW.REMII.COM</a:t>
            </a:r>
          </a:p>
        </p:txBody>
      </p:sp>
      <p:pic>
        <p:nvPicPr>
          <p:cNvPr id="15" name="Picture 14" descr="A brown text on a black background&#10;&#10;Description automatically generated">
            <a:extLst>
              <a:ext uri="{FF2B5EF4-FFF2-40B4-BE49-F238E27FC236}">
                <a16:creationId xmlns:a16="http://schemas.microsoft.com/office/drawing/2014/main" id="{B7CF053A-F9B5-D54E-BF03-A8AD91FD35A6}"/>
              </a:ext>
            </a:extLst>
          </p:cNvPr>
          <p:cNvPicPr>
            <a:picLocks noChangeAspect="1"/>
          </p:cNvPicPr>
          <p:nvPr/>
        </p:nvPicPr>
        <p:blipFill>
          <a:blip r:embed="rId3"/>
          <a:stretch>
            <a:fillRect/>
          </a:stretch>
        </p:blipFill>
        <p:spPr>
          <a:xfrm>
            <a:off x="7391973" y="4064994"/>
            <a:ext cx="4169526" cy="1667810"/>
          </a:xfrm>
          <a:prstGeom prst="rect">
            <a:avLst/>
          </a:prstGeom>
        </p:spPr>
      </p:pic>
    </p:spTree>
    <p:extLst>
      <p:ext uri="{BB962C8B-B14F-4D97-AF65-F5344CB8AC3E}">
        <p14:creationId xmlns:p14="http://schemas.microsoft.com/office/powerpoint/2010/main" val="578885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96979BF-5133-4D6C-1463-C8DAFB36B4F1}"/>
              </a:ext>
            </a:extLst>
          </p:cNvPr>
          <p:cNvPicPr>
            <a:picLocks noChangeAspect="1"/>
          </p:cNvPicPr>
          <p:nvPr/>
        </p:nvPicPr>
        <p:blipFill>
          <a:blip r:embed="rId3"/>
          <a:srcRect l="15045" r="15045"/>
          <a:stretch/>
        </p:blipFill>
        <p:spPr>
          <a:xfrm>
            <a:off x="-28256" y="6906"/>
            <a:ext cx="6392647" cy="6857990"/>
          </a:xfrm>
          <a:prstGeom prst="rect">
            <a:avLst/>
          </a:prstGeom>
        </p:spPr>
      </p:pic>
      <p:sp>
        <p:nvSpPr>
          <p:cNvPr id="23" name="Rectangle 22">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C24A09C-85A8-5872-1363-C2A39D584132}"/>
              </a:ext>
            </a:extLst>
          </p:cNvPr>
          <p:cNvSpPr txBox="1"/>
          <p:nvPr/>
        </p:nvSpPr>
        <p:spPr>
          <a:xfrm>
            <a:off x="6863673" y="531848"/>
            <a:ext cx="4472921" cy="1371600"/>
          </a:xfrm>
          <a:prstGeom prst="rect">
            <a:avLst/>
          </a:prstGeom>
        </p:spPr>
        <p:txBody>
          <a:bodyPr vert="horz" lIns="91440" tIns="45720" rIns="91440" bIns="45720" rtlCol="0" anchor="ctr">
            <a:normAutofit/>
          </a:bodyPr>
          <a:lstStyle/>
          <a:p>
            <a:r>
              <a:rPr lang="en-CA" sz="4000" b="0" i="0" dirty="0" err="1">
                <a:solidFill>
                  <a:srgbClr val="000000"/>
                </a:solidFill>
                <a:effectLst/>
                <a:latin typeface="Raleway" pitchFamily="2" charset="77"/>
              </a:rPr>
              <a:t>Remii</a:t>
            </a:r>
            <a:r>
              <a:rPr lang="en-CA" sz="4000" b="0" i="0" dirty="0">
                <a:solidFill>
                  <a:srgbClr val="000000"/>
                </a:solidFill>
                <a:effectLst/>
                <a:latin typeface="Raleway" pitchFamily="2" charset="77"/>
              </a:rPr>
              <a:t> WM</a:t>
            </a:r>
          </a:p>
          <a:p>
            <a:pPr algn="l"/>
            <a:r>
              <a:rPr lang="en-CA" sz="4000" b="0" i="0" dirty="0">
                <a:solidFill>
                  <a:srgbClr val="000000"/>
                </a:solidFill>
                <a:effectLst/>
                <a:latin typeface="Raleway" pitchFamily="2" charset="77"/>
              </a:rPr>
              <a:t>Electric Fireplace</a:t>
            </a:r>
          </a:p>
        </p:txBody>
      </p:sp>
      <p:pic>
        <p:nvPicPr>
          <p:cNvPr id="8" name="Content Placeholder 7">
            <a:extLst>
              <a:ext uri="{FF2B5EF4-FFF2-40B4-BE49-F238E27FC236}">
                <a16:creationId xmlns:a16="http://schemas.microsoft.com/office/drawing/2014/main" id="{6A7F76AA-1149-AD94-B43E-145E9EB5B235}"/>
              </a:ext>
            </a:extLst>
          </p:cNvPr>
          <p:cNvPicPr>
            <a:picLocks noGrp="1" noChangeAspect="1"/>
          </p:cNvPicPr>
          <p:nvPr>
            <p:ph idx="1"/>
          </p:nvPr>
        </p:nvPicPr>
        <p:blipFill>
          <a:blip r:embed="rId4"/>
          <a:srcRect/>
          <a:stretch/>
        </p:blipFill>
        <p:spPr>
          <a:xfrm>
            <a:off x="6540480" y="2017497"/>
            <a:ext cx="5014247" cy="3382688"/>
          </a:xfrm>
        </p:spPr>
      </p:pic>
    </p:spTree>
    <p:extLst>
      <p:ext uri="{BB962C8B-B14F-4D97-AF65-F5344CB8AC3E}">
        <p14:creationId xmlns:p14="http://schemas.microsoft.com/office/powerpoint/2010/main" val="3391357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E192707B-B929-41A7-9B41-E959A1C68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fireplace in a room&#10;&#10;Description automatically generated">
            <a:extLst>
              <a:ext uri="{FF2B5EF4-FFF2-40B4-BE49-F238E27FC236}">
                <a16:creationId xmlns:a16="http://schemas.microsoft.com/office/drawing/2014/main" id="{CD44E1DA-A399-A9C5-4B9C-1AC5F8B2B917}"/>
              </a:ext>
            </a:extLst>
          </p:cNvPr>
          <p:cNvPicPr>
            <a:picLocks noGrp="1" noChangeAspect="1"/>
          </p:cNvPicPr>
          <p:nvPr>
            <p:ph idx="1"/>
          </p:nvPr>
        </p:nvPicPr>
        <p:blipFill rotWithShape="1">
          <a:blip r:embed="rId2">
            <a:alphaModFix amt="35000"/>
          </a:blip>
          <a:srcRect t="25987"/>
          <a:stretch/>
        </p:blipFill>
        <p:spPr>
          <a:xfrm>
            <a:off x="20" y="315696"/>
            <a:ext cx="12191980" cy="6857990"/>
          </a:xfrm>
          <a:prstGeom prst="rect">
            <a:avLst/>
          </a:prstGeom>
        </p:spPr>
      </p:pic>
      <p:sp>
        <p:nvSpPr>
          <p:cNvPr id="4" name="TextBox 3">
            <a:extLst>
              <a:ext uri="{FF2B5EF4-FFF2-40B4-BE49-F238E27FC236}">
                <a16:creationId xmlns:a16="http://schemas.microsoft.com/office/drawing/2014/main" id="{4A5679FD-0F19-1421-A6E7-118F8F3EFC89}"/>
              </a:ext>
            </a:extLst>
          </p:cNvPr>
          <p:cNvSpPr txBox="1"/>
          <p:nvPr/>
        </p:nvSpPr>
        <p:spPr>
          <a:xfrm>
            <a:off x="1066800" y="2103120"/>
            <a:ext cx="10058400" cy="4221480"/>
          </a:xfrm>
          <a:prstGeom prst="rect">
            <a:avLst/>
          </a:prstGeom>
        </p:spPr>
        <p:txBody>
          <a:bodyPr vert="horz" lIns="91440" tIns="45720" rIns="91440" bIns="45720" rtlCol="0">
            <a:normAutofit fontScale="85000" lnSpcReduction="10000"/>
          </a:bodyPr>
          <a:lstStyle/>
          <a:p>
            <a:pPr indent="-182880">
              <a:spcAft>
                <a:spcPts val="600"/>
              </a:spcAft>
              <a:buClr>
                <a:schemeClr val="tx1">
                  <a:lumMod val="85000"/>
                  <a:lumOff val="15000"/>
                </a:schemeClr>
              </a:buClr>
              <a:buFont typeface="Garamond" pitchFamily="18" charset="0"/>
              <a:buChar char="◦"/>
            </a:pPr>
            <a:endParaRPr lang="en-US" b="0" i="0" dirty="0">
              <a:effectLst/>
            </a:endParaRPr>
          </a:p>
          <a:p>
            <a:pPr indent="-182880">
              <a:spcAft>
                <a:spcPts val="600"/>
              </a:spcAft>
              <a:buClr>
                <a:schemeClr val="tx1">
                  <a:lumMod val="85000"/>
                  <a:lumOff val="15000"/>
                </a:schemeClr>
              </a:buClr>
              <a:buFont typeface="Garamond" pitchFamily="18" charset="0"/>
              <a:buChar char="◦"/>
            </a:pPr>
            <a:r>
              <a:rPr lang="en-US" dirty="0"/>
              <a:t>Sizes : 34 Inch, 42 Inch, 50 Inch, 60 Inch, 74 Inch, 88 Inch, 100 Inch</a:t>
            </a:r>
          </a:p>
          <a:p>
            <a:pPr indent="-182880">
              <a:spcAft>
                <a:spcPts val="600"/>
              </a:spcAft>
              <a:buClr>
                <a:schemeClr val="tx1">
                  <a:lumMod val="85000"/>
                  <a:lumOff val="15000"/>
                </a:schemeClr>
              </a:buClr>
              <a:buFont typeface="Garamond" pitchFamily="18" charset="0"/>
              <a:buChar char="◦"/>
            </a:pPr>
            <a:r>
              <a:rPr lang="en-US" dirty="0"/>
              <a:t>Can be fully recessed or Semi Flush Mounted within a 2 x 4 wall.</a:t>
            </a:r>
          </a:p>
          <a:p>
            <a:pPr indent="-182880">
              <a:spcAft>
                <a:spcPts val="600"/>
              </a:spcAft>
              <a:buClr>
                <a:schemeClr val="tx1">
                  <a:lumMod val="85000"/>
                  <a:lumOff val="15000"/>
                </a:schemeClr>
              </a:buClr>
              <a:buFont typeface="Garamond" pitchFamily="18" charset="0"/>
              <a:buChar char="◦"/>
            </a:pPr>
            <a:r>
              <a:rPr lang="en-US" dirty="0" err="1"/>
              <a:t>Remii</a:t>
            </a:r>
            <a:r>
              <a:rPr lang="en-US" dirty="0"/>
              <a:t>-XS surround required for semi flush mount applications</a:t>
            </a:r>
          </a:p>
          <a:p>
            <a:pPr indent="-182880">
              <a:spcAft>
                <a:spcPts val="600"/>
              </a:spcAft>
              <a:buClr>
                <a:schemeClr val="tx1">
                  <a:lumMod val="85000"/>
                  <a:lumOff val="15000"/>
                </a:schemeClr>
              </a:buClr>
              <a:buFont typeface="Garamond" pitchFamily="18" charset="0"/>
              <a:buChar char="◦"/>
            </a:pPr>
            <a:r>
              <a:rPr lang="en-US" dirty="0" err="1"/>
              <a:t>WiFi</a:t>
            </a:r>
            <a:r>
              <a:rPr lang="en-US" dirty="0"/>
              <a:t> is compatible to connect and control the fireplace from your smartphone with the use of our app. Available on the Google Play Store and the Apple App Store</a:t>
            </a:r>
          </a:p>
          <a:p>
            <a:pPr indent="-182880">
              <a:spcAft>
                <a:spcPts val="600"/>
              </a:spcAft>
              <a:buClr>
                <a:schemeClr val="tx1">
                  <a:lumMod val="85000"/>
                  <a:lumOff val="15000"/>
                </a:schemeClr>
              </a:buClr>
              <a:buFont typeface="Garamond" pitchFamily="18" charset="0"/>
              <a:buChar char="◦"/>
            </a:pPr>
            <a:r>
              <a:rPr lang="en-US" dirty="0"/>
              <a:t>Three flame speed motor</a:t>
            </a:r>
          </a:p>
          <a:p>
            <a:pPr indent="-182880">
              <a:spcAft>
                <a:spcPts val="600"/>
              </a:spcAft>
              <a:buClr>
                <a:schemeClr val="tx1">
                  <a:lumMod val="85000"/>
                  <a:lumOff val="15000"/>
                </a:schemeClr>
              </a:buClr>
              <a:buFont typeface="Garamond" pitchFamily="18" charset="0"/>
              <a:buChar char="◦"/>
            </a:pPr>
            <a:r>
              <a:rPr lang="en-US" dirty="0"/>
              <a:t>Choose from combinations of yellow, orange, and red-colored flames</a:t>
            </a:r>
          </a:p>
          <a:p>
            <a:pPr indent="-182880">
              <a:spcAft>
                <a:spcPts val="600"/>
              </a:spcAft>
              <a:buClr>
                <a:schemeClr val="tx1">
                  <a:lumMod val="85000"/>
                  <a:lumOff val="15000"/>
                </a:schemeClr>
              </a:buClr>
              <a:buFont typeface="Garamond" pitchFamily="18" charset="0"/>
              <a:buChar char="◦"/>
            </a:pPr>
            <a:r>
              <a:rPr lang="en-US" dirty="0"/>
              <a:t>Two flame pattern styles – standard and more traditional</a:t>
            </a:r>
          </a:p>
          <a:p>
            <a:pPr indent="-182880">
              <a:spcAft>
                <a:spcPts val="600"/>
              </a:spcAft>
              <a:buClr>
                <a:schemeClr val="tx1">
                  <a:lumMod val="85000"/>
                  <a:lumOff val="15000"/>
                </a:schemeClr>
              </a:buClr>
              <a:buFont typeface="Garamond" pitchFamily="18" charset="0"/>
              <a:buChar char="◦"/>
            </a:pPr>
            <a:r>
              <a:rPr lang="en-US" dirty="0"/>
              <a:t>Flame operates with or without heat</a:t>
            </a:r>
          </a:p>
          <a:p>
            <a:pPr indent="-182880">
              <a:spcAft>
                <a:spcPts val="600"/>
              </a:spcAft>
              <a:buClr>
                <a:schemeClr val="tx1">
                  <a:lumMod val="85000"/>
                  <a:lumOff val="15000"/>
                </a:schemeClr>
              </a:buClr>
              <a:buFont typeface="Garamond" pitchFamily="18" charset="0"/>
              <a:buChar char="◦"/>
            </a:pPr>
            <a:r>
              <a:rPr lang="en-US" dirty="0"/>
              <a:t>Choose from 11 colors of canopy and ember bed lighting to illuminate decorative media from below and above</a:t>
            </a:r>
          </a:p>
          <a:p>
            <a:pPr indent="-182880">
              <a:spcAft>
                <a:spcPts val="600"/>
              </a:spcAft>
              <a:buClr>
                <a:schemeClr val="tx1">
                  <a:lumMod val="85000"/>
                  <a:lumOff val="15000"/>
                </a:schemeClr>
              </a:buClr>
              <a:buFont typeface="Garamond" pitchFamily="18" charset="0"/>
              <a:buChar char="◦"/>
            </a:pPr>
            <a:r>
              <a:rPr lang="en-US" dirty="0"/>
              <a:t>Touchpad for convenient control of features and temperature display on the fireplace</a:t>
            </a:r>
          </a:p>
          <a:p>
            <a:pPr indent="-182880">
              <a:spcAft>
                <a:spcPts val="600"/>
              </a:spcAft>
              <a:buClr>
                <a:schemeClr val="tx1">
                  <a:lumMod val="85000"/>
                  <a:lumOff val="15000"/>
                </a:schemeClr>
              </a:buClr>
              <a:buFont typeface="Garamond" pitchFamily="18" charset="0"/>
              <a:buChar char="◦"/>
            </a:pPr>
            <a:r>
              <a:rPr lang="en-US" dirty="0"/>
              <a:t>Programmable timer &amp; thermostat allows you to decide the temperature of the room. Set your fireplace to turn on before you arrive home or have it automatically turn on when the weather is cold</a:t>
            </a:r>
          </a:p>
          <a:p>
            <a:pPr indent="-182880">
              <a:spcAft>
                <a:spcPts val="600"/>
              </a:spcAft>
              <a:buClr>
                <a:schemeClr val="tx1">
                  <a:lumMod val="85000"/>
                  <a:lumOff val="15000"/>
                </a:schemeClr>
              </a:buClr>
              <a:buFont typeface="Garamond" pitchFamily="18" charset="0"/>
              <a:buChar char="◦"/>
            </a:pPr>
            <a:r>
              <a:rPr lang="en-US" dirty="0"/>
              <a:t>A patented thermostatic remote comes included.</a:t>
            </a:r>
          </a:p>
          <a:p>
            <a:pPr indent="-182880">
              <a:spcAft>
                <a:spcPts val="600"/>
              </a:spcAft>
              <a:buClr>
                <a:schemeClr val="tx1">
                  <a:lumMod val="85000"/>
                  <a:lumOff val="15000"/>
                </a:schemeClr>
              </a:buClr>
              <a:buFont typeface="Garamond" pitchFamily="18" charset="0"/>
              <a:buChar char="◦"/>
            </a:pPr>
            <a:endParaRPr lang="en-US" b="0" i="0" dirty="0">
              <a:effectLst/>
            </a:endParaRPr>
          </a:p>
        </p:txBody>
      </p:sp>
      <p:sp>
        <p:nvSpPr>
          <p:cNvPr id="49" name="Rectangle 48">
            <a:extLst>
              <a:ext uri="{FF2B5EF4-FFF2-40B4-BE49-F238E27FC236}">
                <a16:creationId xmlns:a16="http://schemas.microsoft.com/office/drawing/2014/main" id="{8FB4235C-4505-46C7-AD8F-8769A1972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txBody>
          <a:bodyPr/>
          <a:lstStyle/>
          <a:p>
            <a:endParaRPr lang="en-US"/>
          </a:p>
        </p:txBody>
      </p:sp>
      <p:sp>
        <p:nvSpPr>
          <p:cNvPr id="8" name="TextBox 7">
            <a:extLst>
              <a:ext uri="{FF2B5EF4-FFF2-40B4-BE49-F238E27FC236}">
                <a16:creationId xmlns:a16="http://schemas.microsoft.com/office/drawing/2014/main" id="{40137E89-52C1-C5F8-99ED-B31E3D90E47B}"/>
              </a:ext>
            </a:extLst>
          </p:cNvPr>
          <p:cNvSpPr txBox="1"/>
          <p:nvPr/>
        </p:nvSpPr>
        <p:spPr>
          <a:xfrm>
            <a:off x="1066800" y="1807464"/>
            <a:ext cx="4648200" cy="646331"/>
          </a:xfrm>
          <a:prstGeom prst="rect">
            <a:avLst/>
          </a:prstGeom>
          <a:noFill/>
        </p:spPr>
        <p:txBody>
          <a:bodyPr wrap="square" rtlCol="0">
            <a:spAutoFit/>
          </a:bodyPr>
          <a:lstStyle/>
          <a:p>
            <a:r>
              <a:rPr lang="en-US" sz="1800" i="0" dirty="0" err="1">
                <a:solidFill>
                  <a:schemeClr val="tx1">
                    <a:lumMod val="85000"/>
                    <a:lumOff val="15000"/>
                  </a:schemeClr>
                </a:solidFill>
                <a:latin typeface="+mj-lt"/>
              </a:rPr>
              <a:t>Remii</a:t>
            </a:r>
            <a:r>
              <a:rPr lang="en-US" sz="1800" i="0" dirty="0">
                <a:solidFill>
                  <a:schemeClr val="tx1">
                    <a:lumMod val="85000"/>
                    <a:lumOff val="15000"/>
                  </a:schemeClr>
                </a:solidFill>
                <a:latin typeface="+mj-lt"/>
              </a:rPr>
              <a:t> WM Electric Fireplace</a:t>
            </a:r>
          </a:p>
          <a:p>
            <a:endParaRPr lang="en-US" dirty="0"/>
          </a:p>
        </p:txBody>
      </p:sp>
    </p:spTree>
    <p:extLst>
      <p:ext uri="{BB962C8B-B14F-4D97-AF65-F5344CB8AC3E}">
        <p14:creationId xmlns:p14="http://schemas.microsoft.com/office/powerpoint/2010/main" val="172786287"/>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96979BF-5133-4D6C-1463-C8DAFB36B4F1}"/>
              </a:ext>
            </a:extLst>
          </p:cNvPr>
          <p:cNvPicPr>
            <a:picLocks noChangeAspect="1"/>
          </p:cNvPicPr>
          <p:nvPr/>
        </p:nvPicPr>
        <p:blipFill>
          <a:blip r:embed="rId3"/>
          <a:srcRect l="18898" r="18898"/>
          <a:stretch/>
        </p:blipFill>
        <p:spPr>
          <a:xfrm>
            <a:off x="-28256" y="6906"/>
            <a:ext cx="6392647" cy="6857990"/>
          </a:xfrm>
          <a:prstGeom prst="rect">
            <a:avLst/>
          </a:prstGeom>
        </p:spPr>
      </p:pic>
      <p:sp>
        <p:nvSpPr>
          <p:cNvPr id="23" name="Rectangle 22">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C24A09C-85A8-5872-1363-C2A39D584132}"/>
              </a:ext>
            </a:extLst>
          </p:cNvPr>
          <p:cNvSpPr txBox="1"/>
          <p:nvPr/>
        </p:nvSpPr>
        <p:spPr>
          <a:xfrm>
            <a:off x="6863673" y="531848"/>
            <a:ext cx="4472921" cy="1371600"/>
          </a:xfrm>
          <a:prstGeom prst="rect">
            <a:avLst/>
          </a:prstGeom>
        </p:spPr>
        <p:txBody>
          <a:bodyPr vert="horz" lIns="91440" tIns="45720" rIns="91440" bIns="45720" rtlCol="0" anchor="ctr">
            <a:normAutofit/>
          </a:bodyPr>
          <a:lstStyle/>
          <a:p>
            <a:r>
              <a:rPr lang="en-CA" sz="4000" b="0" i="0" dirty="0" err="1">
                <a:solidFill>
                  <a:srgbClr val="000000"/>
                </a:solidFill>
                <a:effectLst/>
                <a:latin typeface="Raleway" pitchFamily="2" charset="77"/>
              </a:rPr>
              <a:t>Remii</a:t>
            </a:r>
            <a:r>
              <a:rPr lang="en-CA" sz="4000" b="0" i="0" dirty="0">
                <a:solidFill>
                  <a:srgbClr val="000000"/>
                </a:solidFill>
                <a:effectLst/>
                <a:latin typeface="Raleway" pitchFamily="2" charset="77"/>
              </a:rPr>
              <a:t> WM SLIM</a:t>
            </a:r>
          </a:p>
          <a:p>
            <a:pPr algn="l"/>
            <a:r>
              <a:rPr lang="en-CA" sz="4000" b="0" i="0" dirty="0">
                <a:solidFill>
                  <a:srgbClr val="000000"/>
                </a:solidFill>
                <a:effectLst/>
                <a:latin typeface="Raleway" pitchFamily="2" charset="77"/>
              </a:rPr>
              <a:t>Electric Fireplace</a:t>
            </a:r>
          </a:p>
        </p:txBody>
      </p:sp>
      <p:pic>
        <p:nvPicPr>
          <p:cNvPr id="8" name="Content Placeholder 7">
            <a:extLst>
              <a:ext uri="{FF2B5EF4-FFF2-40B4-BE49-F238E27FC236}">
                <a16:creationId xmlns:a16="http://schemas.microsoft.com/office/drawing/2014/main" id="{6A7F76AA-1149-AD94-B43E-145E9EB5B235}"/>
              </a:ext>
            </a:extLst>
          </p:cNvPr>
          <p:cNvPicPr>
            <a:picLocks noGrp="1" noChangeAspect="1"/>
          </p:cNvPicPr>
          <p:nvPr>
            <p:ph idx="1"/>
          </p:nvPr>
        </p:nvPicPr>
        <p:blipFill>
          <a:blip r:embed="rId4"/>
          <a:srcRect/>
          <a:stretch/>
        </p:blipFill>
        <p:spPr>
          <a:xfrm>
            <a:off x="6540480" y="2017497"/>
            <a:ext cx="5014247" cy="3382688"/>
          </a:xfrm>
        </p:spPr>
      </p:pic>
    </p:spTree>
    <p:extLst>
      <p:ext uri="{BB962C8B-B14F-4D97-AF65-F5344CB8AC3E}">
        <p14:creationId xmlns:p14="http://schemas.microsoft.com/office/powerpoint/2010/main" val="3429186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E192707B-B929-41A7-9B41-E959A1C68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living room with a fireplace&#10;&#10;Description automatically generated">
            <a:extLst>
              <a:ext uri="{FF2B5EF4-FFF2-40B4-BE49-F238E27FC236}">
                <a16:creationId xmlns:a16="http://schemas.microsoft.com/office/drawing/2014/main" id="{CD44E1DA-A399-A9C5-4B9C-1AC5F8B2B917}"/>
              </a:ext>
            </a:extLst>
          </p:cNvPr>
          <p:cNvPicPr>
            <a:picLocks noGrp="1" noChangeAspect="1"/>
          </p:cNvPicPr>
          <p:nvPr>
            <p:ph idx="1"/>
          </p:nvPr>
        </p:nvPicPr>
        <p:blipFill rotWithShape="1">
          <a:blip r:embed="rId3">
            <a:alphaModFix amt="35000"/>
          </a:blip>
          <a:srcRect t="15730"/>
          <a:stretch/>
        </p:blipFill>
        <p:spPr>
          <a:xfrm>
            <a:off x="0" y="10"/>
            <a:ext cx="12191980" cy="6857990"/>
          </a:xfrm>
          <a:prstGeom prst="rect">
            <a:avLst/>
          </a:prstGeom>
        </p:spPr>
      </p:pic>
      <p:sp>
        <p:nvSpPr>
          <p:cNvPr id="4" name="TextBox 3">
            <a:extLst>
              <a:ext uri="{FF2B5EF4-FFF2-40B4-BE49-F238E27FC236}">
                <a16:creationId xmlns:a16="http://schemas.microsoft.com/office/drawing/2014/main" id="{4A5679FD-0F19-1421-A6E7-118F8F3EFC89}"/>
              </a:ext>
            </a:extLst>
          </p:cNvPr>
          <p:cNvSpPr txBox="1"/>
          <p:nvPr/>
        </p:nvSpPr>
        <p:spPr>
          <a:xfrm>
            <a:off x="1066800" y="1557338"/>
            <a:ext cx="10058400" cy="4395406"/>
          </a:xfrm>
          <a:prstGeom prst="rect">
            <a:avLst/>
          </a:prstGeom>
        </p:spPr>
        <p:txBody>
          <a:bodyPr vert="horz" lIns="91440" tIns="45720" rIns="91440" bIns="45720" rtlCol="0">
            <a:normAutofit/>
          </a:bodyPr>
          <a:lstStyle/>
          <a:p>
            <a:pPr indent="-182880">
              <a:lnSpc>
                <a:spcPct val="90000"/>
              </a:lnSpc>
              <a:spcAft>
                <a:spcPts val="600"/>
              </a:spcAft>
              <a:buClr>
                <a:schemeClr val="tx1">
                  <a:lumMod val="85000"/>
                  <a:lumOff val="15000"/>
                </a:schemeClr>
              </a:buClr>
              <a:buFont typeface="Garamond" pitchFamily="18" charset="0"/>
              <a:buChar char="◦"/>
            </a:pPr>
            <a:endParaRPr lang="en-US" sz="1300" b="0" i="0" dirty="0">
              <a:effectLst/>
            </a:endParaRPr>
          </a:p>
          <a:p>
            <a:pPr indent="-182880">
              <a:lnSpc>
                <a:spcPct val="90000"/>
              </a:lnSpc>
              <a:spcAft>
                <a:spcPts val="600"/>
              </a:spcAft>
              <a:buClr>
                <a:schemeClr val="tx1">
                  <a:lumMod val="85000"/>
                  <a:lumOff val="15000"/>
                </a:schemeClr>
              </a:buClr>
              <a:buFont typeface="Garamond" pitchFamily="18" charset="0"/>
              <a:buChar char="◦"/>
            </a:pPr>
            <a:r>
              <a:rPr lang="en-US" sz="1300" b="0" i="0" dirty="0">
                <a:effectLst/>
              </a:rPr>
              <a:t>Sizes : 45 Inch, 55 inch, 65 Inch</a:t>
            </a:r>
          </a:p>
          <a:p>
            <a:pPr indent="-182880">
              <a:lnSpc>
                <a:spcPct val="90000"/>
              </a:lnSpc>
              <a:spcAft>
                <a:spcPts val="600"/>
              </a:spcAft>
              <a:buClr>
                <a:schemeClr val="tx1">
                  <a:lumMod val="85000"/>
                  <a:lumOff val="15000"/>
                </a:schemeClr>
              </a:buClr>
              <a:buFont typeface="Garamond" pitchFamily="18" charset="0"/>
              <a:buChar char="◦"/>
            </a:pPr>
            <a:r>
              <a:rPr lang="en-US" sz="1300" b="0" i="0" dirty="0">
                <a:effectLst/>
              </a:rPr>
              <a:t>Modern and sleek in design, this unit can be mounted or recessed into any 2” x 4” wall</a:t>
            </a:r>
          </a:p>
          <a:p>
            <a:pPr indent="-182880">
              <a:lnSpc>
                <a:spcPct val="90000"/>
              </a:lnSpc>
              <a:spcAft>
                <a:spcPts val="600"/>
              </a:spcAft>
              <a:buClr>
                <a:schemeClr val="tx1">
                  <a:lumMod val="85000"/>
                  <a:lumOff val="15000"/>
                </a:schemeClr>
              </a:buClr>
              <a:buFont typeface="Garamond" pitchFamily="18" charset="0"/>
              <a:buChar char="◦"/>
            </a:pPr>
            <a:r>
              <a:rPr lang="en-US" sz="1300" b="0" i="0" dirty="0">
                <a:effectLst/>
              </a:rPr>
              <a:t>Unsurpassed, realistic flames can be enjoyed with or without the use of heat, allowing for year-round use</a:t>
            </a:r>
          </a:p>
          <a:p>
            <a:pPr indent="-182880">
              <a:lnSpc>
                <a:spcPct val="90000"/>
              </a:lnSpc>
              <a:spcAft>
                <a:spcPts val="600"/>
              </a:spcAft>
              <a:buClr>
                <a:schemeClr val="tx1">
                  <a:lumMod val="85000"/>
                  <a:lumOff val="15000"/>
                </a:schemeClr>
              </a:buClr>
              <a:buFont typeface="Garamond" pitchFamily="18" charset="0"/>
              <a:buChar char="◦"/>
            </a:pPr>
            <a:r>
              <a:rPr lang="en-US" sz="1300" b="0" i="0" dirty="0">
                <a:effectLst/>
              </a:rPr>
              <a:t>Clean and Seamless in Design: this fireplace features a full-frame viewing area</a:t>
            </a:r>
          </a:p>
          <a:p>
            <a:pPr indent="-182880">
              <a:lnSpc>
                <a:spcPct val="90000"/>
              </a:lnSpc>
              <a:spcAft>
                <a:spcPts val="600"/>
              </a:spcAft>
              <a:buClr>
                <a:schemeClr val="tx1">
                  <a:lumMod val="85000"/>
                  <a:lumOff val="15000"/>
                </a:schemeClr>
              </a:buClr>
              <a:buFont typeface="Garamond" pitchFamily="18" charset="0"/>
              <a:buChar char="◦"/>
            </a:pPr>
            <a:r>
              <a:rPr lang="en-US" sz="1300" b="0" i="0" dirty="0" err="1">
                <a:effectLst/>
              </a:rPr>
              <a:t>WiFi</a:t>
            </a:r>
            <a:r>
              <a:rPr lang="en-US" sz="1300" b="0" i="0" dirty="0">
                <a:effectLst/>
              </a:rPr>
              <a:t> controls come standard</a:t>
            </a:r>
          </a:p>
          <a:p>
            <a:pPr indent="-182880">
              <a:lnSpc>
                <a:spcPct val="90000"/>
              </a:lnSpc>
              <a:spcAft>
                <a:spcPts val="600"/>
              </a:spcAft>
              <a:buClr>
                <a:schemeClr val="tx1">
                  <a:lumMod val="85000"/>
                  <a:lumOff val="15000"/>
                </a:schemeClr>
              </a:buClr>
              <a:buFont typeface="Garamond" pitchFamily="18" charset="0"/>
              <a:buChar char="◦"/>
            </a:pPr>
            <a:r>
              <a:rPr lang="en-US" sz="1300" b="0" i="0" dirty="0">
                <a:effectLst/>
              </a:rPr>
              <a:t>Remote App- total control of your fireplace from the convenience of your mobile device</a:t>
            </a:r>
          </a:p>
          <a:p>
            <a:pPr indent="-182880">
              <a:lnSpc>
                <a:spcPct val="90000"/>
              </a:lnSpc>
              <a:spcAft>
                <a:spcPts val="600"/>
              </a:spcAft>
              <a:buClr>
                <a:schemeClr val="tx1">
                  <a:lumMod val="85000"/>
                  <a:lumOff val="15000"/>
                </a:schemeClr>
              </a:buClr>
              <a:buFont typeface="Garamond" pitchFamily="18" charset="0"/>
              <a:buChar char="◦"/>
            </a:pPr>
            <a:r>
              <a:rPr lang="en-US" sz="1300" b="0" i="0" dirty="0">
                <a:effectLst/>
              </a:rPr>
              <a:t>Operate this fireplace from the comfort of your favorite spot with the included, full feature, remote control</a:t>
            </a:r>
          </a:p>
          <a:p>
            <a:pPr indent="-182880">
              <a:lnSpc>
                <a:spcPct val="90000"/>
              </a:lnSpc>
              <a:spcAft>
                <a:spcPts val="600"/>
              </a:spcAft>
              <a:buClr>
                <a:schemeClr val="tx1">
                  <a:lumMod val="85000"/>
                  <a:lumOff val="15000"/>
                </a:schemeClr>
              </a:buClr>
              <a:buFont typeface="Garamond" pitchFamily="18" charset="0"/>
              <a:buChar char="◦"/>
            </a:pPr>
            <a:r>
              <a:rPr lang="en-US" sz="1300" b="0" i="0" dirty="0">
                <a:effectLst/>
              </a:rPr>
              <a:t>2 Heater settings Low 750W High 1465</a:t>
            </a:r>
          </a:p>
          <a:p>
            <a:pPr indent="-182880">
              <a:lnSpc>
                <a:spcPct val="90000"/>
              </a:lnSpc>
              <a:spcAft>
                <a:spcPts val="600"/>
              </a:spcAft>
              <a:buClr>
                <a:schemeClr val="tx1">
                  <a:lumMod val="85000"/>
                  <a:lumOff val="15000"/>
                </a:schemeClr>
              </a:buClr>
              <a:buFont typeface="Garamond" pitchFamily="18" charset="0"/>
              <a:buChar char="◦"/>
            </a:pPr>
            <a:r>
              <a:rPr lang="en-US" sz="1300" b="0" i="0" dirty="0">
                <a:effectLst/>
              </a:rPr>
              <a:t>5000 BTU’s</a:t>
            </a:r>
          </a:p>
          <a:p>
            <a:pPr indent="-182880">
              <a:lnSpc>
                <a:spcPct val="90000"/>
              </a:lnSpc>
              <a:spcAft>
                <a:spcPts val="600"/>
              </a:spcAft>
              <a:buClr>
                <a:schemeClr val="tx1">
                  <a:lumMod val="85000"/>
                  <a:lumOff val="15000"/>
                </a:schemeClr>
              </a:buClr>
              <a:buFont typeface="Garamond" pitchFamily="18" charset="0"/>
              <a:buChar char="◦"/>
            </a:pPr>
            <a:r>
              <a:rPr lang="en-US" sz="1300" b="0" i="0" dirty="0">
                <a:effectLst/>
              </a:rPr>
              <a:t>Media Kit includes: Clear glass diamonds, black powder-coated surround, and a full feature remote control</a:t>
            </a:r>
          </a:p>
          <a:p>
            <a:pPr indent="-182880">
              <a:lnSpc>
                <a:spcPct val="90000"/>
              </a:lnSpc>
              <a:spcAft>
                <a:spcPts val="600"/>
              </a:spcAft>
              <a:buClr>
                <a:schemeClr val="tx1">
                  <a:lumMod val="85000"/>
                  <a:lumOff val="15000"/>
                </a:schemeClr>
              </a:buClr>
              <a:buFont typeface="Garamond" pitchFamily="18" charset="0"/>
              <a:buChar char="◦"/>
            </a:pPr>
            <a:r>
              <a:rPr lang="en-US" sz="1300" b="0" i="0" dirty="0">
                <a:effectLst/>
              </a:rPr>
              <a:t>11 multi-colors of </a:t>
            </a:r>
            <a:r>
              <a:rPr lang="en-US" sz="1300" b="0" i="0" dirty="0" err="1">
                <a:effectLst/>
              </a:rPr>
              <a:t>uplighting</a:t>
            </a:r>
            <a:r>
              <a:rPr lang="en-US" sz="1300" b="0" i="0" dirty="0">
                <a:effectLst/>
              </a:rPr>
              <a:t> that accent from the tray</a:t>
            </a:r>
          </a:p>
          <a:p>
            <a:pPr indent="-182880">
              <a:lnSpc>
                <a:spcPct val="90000"/>
              </a:lnSpc>
              <a:spcAft>
                <a:spcPts val="600"/>
              </a:spcAft>
              <a:buClr>
                <a:schemeClr val="tx1">
                  <a:lumMod val="85000"/>
                  <a:lumOff val="15000"/>
                </a:schemeClr>
              </a:buClr>
              <a:buFont typeface="Garamond" pitchFamily="18" charset="0"/>
              <a:buChar char="◦"/>
            </a:pPr>
            <a:r>
              <a:rPr lang="en-US" sz="1300" b="0" i="0" dirty="0">
                <a:effectLst/>
              </a:rPr>
              <a:t>Flame options include: yellow, orange, and red. 5 settings in each color, so you can cycle through</a:t>
            </a:r>
          </a:p>
          <a:p>
            <a:pPr indent="-182880">
              <a:lnSpc>
                <a:spcPct val="90000"/>
              </a:lnSpc>
              <a:spcAft>
                <a:spcPts val="600"/>
              </a:spcAft>
              <a:buClr>
                <a:schemeClr val="tx1">
                  <a:lumMod val="85000"/>
                  <a:lumOff val="15000"/>
                </a:schemeClr>
              </a:buClr>
              <a:buFont typeface="Garamond" pitchFamily="18" charset="0"/>
              <a:buChar char="◦"/>
            </a:pPr>
            <a:r>
              <a:rPr lang="en-US" sz="1300" b="0" i="0" dirty="0">
                <a:effectLst/>
              </a:rPr>
              <a:t>3 Speed motor sets the flame speed option</a:t>
            </a:r>
          </a:p>
          <a:p>
            <a:pPr indent="-182880">
              <a:lnSpc>
                <a:spcPct val="90000"/>
              </a:lnSpc>
              <a:spcAft>
                <a:spcPts val="600"/>
              </a:spcAft>
              <a:buClr>
                <a:schemeClr val="tx1">
                  <a:lumMod val="85000"/>
                  <a:lumOff val="15000"/>
                </a:schemeClr>
              </a:buClr>
              <a:buFont typeface="Garamond" pitchFamily="18" charset="0"/>
              <a:buChar char="◦"/>
            </a:pPr>
            <a:r>
              <a:rPr lang="en-US" sz="1300" b="0" i="0" dirty="0">
                <a:effectLst/>
              </a:rPr>
              <a:t>Smart Heater Control – Auto mode feature allows for the unit to operate under your ideal temperature setting</a:t>
            </a:r>
          </a:p>
          <a:p>
            <a:pPr indent="-182880">
              <a:lnSpc>
                <a:spcPct val="90000"/>
              </a:lnSpc>
              <a:spcAft>
                <a:spcPts val="600"/>
              </a:spcAft>
              <a:buClr>
                <a:schemeClr val="tx1">
                  <a:lumMod val="85000"/>
                  <a:lumOff val="15000"/>
                </a:schemeClr>
              </a:buClr>
              <a:buFont typeface="Garamond" pitchFamily="18" charset="0"/>
              <a:buChar char="◦"/>
            </a:pPr>
            <a:r>
              <a:rPr lang="en-US" sz="1300" b="0" i="0" dirty="0">
                <a:effectLst/>
              </a:rPr>
              <a:t>Perfect for any commercial or residential space</a:t>
            </a:r>
          </a:p>
          <a:p>
            <a:pPr indent="-182880">
              <a:lnSpc>
                <a:spcPct val="90000"/>
              </a:lnSpc>
              <a:spcAft>
                <a:spcPts val="600"/>
              </a:spcAft>
              <a:buClr>
                <a:schemeClr val="tx1">
                  <a:lumMod val="85000"/>
                  <a:lumOff val="15000"/>
                </a:schemeClr>
              </a:buClr>
              <a:buFont typeface="Garamond" pitchFamily="18" charset="0"/>
              <a:buChar char="◦"/>
            </a:pPr>
            <a:endParaRPr lang="en-US" sz="1300" b="0" i="0" dirty="0">
              <a:effectLst/>
            </a:endParaRPr>
          </a:p>
        </p:txBody>
      </p:sp>
      <p:sp>
        <p:nvSpPr>
          <p:cNvPr id="56" name="Rectangle 55">
            <a:extLst>
              <a:ext uri="{FF2B5EF4-FFF2-40B4-BE49-F238E27FC236}">
                <a16:creationId xmlns:a16="http://schemas.microsoft.com/office/drawing/2014/main" id="{8FB4235C-4505-46C7-AD8F-8769A1972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txBody>
          <a:bodyPr/>
          <a:lstStyle/>
          <a:p>
            <a:endParaRPr lang="en-US"/>
          </a:p>
        </p:txBody>
      </p:sp>
      <p:sp>
        <p:nvSpPr>
          <p:cNvPr id="3" name="TextBox 2">
            <a:extLst>
              <a:ext uri="{FF2B5EF4-FFF2-40B4-BE49-F238E27FC236}">
                <a16:creationId xmlns:a16="http://schemas.microsoft.com/office/drawing/2014/main" id="{A599AB6E-AC2A-E075-5B54-66DCD2E5DD25}"/>
              </a:ext>
            </a:extLst>
          </p:cNvPr>
          <p:cNvSpPr txBox="1"/>
          <p:nvPr/>
        </p:nvSpPr>
        <p:spPr>
          <a:xfrm>
            <a:off x="1066780" y="1319594"/>
            <a:ext cx="6207918" cy="369332"/>
          </a:xfrm>
          <a:prstGeom prst="rect">
            <a:avLst/>
          </a:prstGeom>
          <a:noFill/>
        </p:spPr>
        <p:txBody>
          <a:bodyPr wrap="square">
            <a:spAutoFit/>
          </a:bodyPr>
          <a:lstStyle/>
          <a:p>
            <a:r>
              <a:rPr lang="en-US" sz="1800" i="0" dirty="0" err="1">
                <a:solidFill>
                  <a:schemeClr val="tx1">
                    <a:lumMod val="85000"/>
                    <a:lumOff val="15000"/>
                  </a:schemeClr>
                </a:solidFill>
                <a:latin typeface="+mj-lt"/>
              </a:rPr>
              <a:t>Remii</a:t>
            </a:r>
            <a:r>
              <a:rPr lang="en-US" sz="1800" i="0" dirty="0">
                <a:solidFill>
                  <a:schemeClr val="tx1">
                    <a:lumMod val="85000"/>
                    <a:lumOff val="15000"/>
                  </a:schemeClr>
                </a:solidFill>
                <a:latin typeface="+mj-lt"/>
              </a:rPr>
              <a:t> WM-SLIM Electric Fireplace</a:t>
            </a:r>
          </a:p>
        </p:txBody>
      </p:sp>
    </p:spTree>
    <p:extLst>
      <p:ext uri="{BB962C8B-B14F-4D97-AF65-F5344CB8AC3E}">
        <p14:creationId xmlns:p14="http://schemas.microsoft.com/office/powerpoint/2010/main" val="441222885"/>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96979BF-5133-4D6C-1463-C8DAFB36B4F1}"/>
              </a:ext>
            </a:extLst>
          </p:cNvPr>
          <p:cNvPicPr>
            <a:picLocks noChangeAspect="1"/>
          </p:cNvPicPr>
          <p:nvPr/>
        </p:nvPicPr>
        <p:blipFill>
          <a:blip r:embed="rId3"/>
          <a:srcRect l="18841" r="18841"/>
          <a:stretch/>
        </p:blipFill>
        <p:spPr>
          <a:xfrm>
            <a:off x="-28256" y="6906"/>
            <a:ext cx="6392647" cy="6857990"/>
          </a:xfrm>
          <a:prstGeom prst="rect">
            <a:avLst/>
          </a:prstGeom>
        </p:spPr>
      </p:pic>
      <p:sp>
        <p:nvSpPr>
          <p:cNvPr id="23" name="Rectangle 22">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C24A09C-85A8-5872-1363-C2A39D584132}"/>
              </a:ext>
            </a:extLst>
          </p:cNvPr>
          <p:cNvSpPr txBox="1"/>
          <p:nvPr/>
        </p:nvSpPr>
        <p:spPr>
          <a:xfrm>
            <a:off x="6863673" y="531848"/>
            <a:ext cx="4472921" cy="1371600"/>
          </a:xfrm>
          <a:prstGeom prst="rect">
            <a:avLst/>
          </a:prstGeom>
        </p:spPr>
        <p:txBody>
          <a:bodyPr vert="horz" lIns="91440" tIns="45720" rIns="91440" bIns="45720" rtlCol="0" anchor="ctr">
            <a:normAutofit fontScale="85000" lnSpcReduction="10000"/>
          </a:bodyPr>
          <a:lstStyle/>
          <a:p>
            <a:r>
              <a:rPr lang="en-CA" sz="4000" b="0" i="0" dirty="0" err="1">
                <a:solidFill>
                  <a:srgbClr val="000000"/>
                </a:solidFill>
                <a:effectLst/>
                <a:latin typeface="Raleway" pitchFamily="2" charset="77"/>
              </a:rPr>
              <a:t>Remii</a:t>
            </a:r>
            <a:r>
              <a:rPr lang="en-CA" sz="4000" dirty="0">
                <a:solidFill>
                  <a:srgbClr val="000000"/>
                </a:solidFill>
                <a:latin typeface="Raleway" pitchFamily="2" charset="77"/>
              </a:rPr>
              <a:t> CLASSIC</a:t>
            </a:r>
            <a:r>
              <a:rPr lang="en-CA" sz="4000" b="0" i="0" dirty="0">
                <a:solidFill>
                  <a:srgbClr val="000000"/>
                </a:solidFill>
                <a:effectLst/>
                <a:latin typeface="Raleway" pitchFamily="2" charset="77"/>
              </a:rPr>
              <a:t> SLIM</a:t>
            </a:r>
          </a:p>
          <a:p>
            <a:pPr algn="l"/>
            <a:r>
              <a:rPr lang="en-CA" sz="4000" b="0" i="0" dirty="0">
                <a:solidFill>
                  <a:srgbClr val="000000"/>
                </a:solidFill>
                <a:effectLst/>
                <a:latin typeface="Raleway" pitchFamily="2" charset="77"/>
              </a:rPr>
              <a:t>Electric Fireplace</a:t>
            </a:r>
          </a:p>
        </p:txBody>
      </p:sp>
      <p:pic>
        <p:nvPicPr>
          <p:cNvPr id="8" name="Content Placeholder 7">
            <a:extLst>
              <a:ext uri="{FF2B5EF4-FFF2-40B4-BE49-F238E27FC236}">
                <a16:creationId xmlns:a16="http://schemas.microsoft.com/office/drawing/2014/main" id="{6A7F76AA-1149-AD94-B43E-145E9EB5B235}"/>
              </a:ext>
            </a:extLst>
          </p:cNvPr>
          <p:cNvPicPr>
            <a:picLocks noGrp="1" noChangeAspect="1"/>
          </p:cNvPicPr>
          <p:nvPr>
            <p:ph idx="1"/>
          </p:nvPr>
        </p:nvPicPr>
        <p:blipFill>
          <a:blip r:embed="rId4"/>
          <a:srcRect/>
          <a:stretch/>
        </p:blipFill>
        <p:spPr>
          <a:xfrm>
            <a:off x="6540480" y="2017497"/>
            <a:ext cx="5014247" cy="3382688"/>
          </a:xfrm>
        </p:spPr>
      </p:pic>
    </p:spTree>
    <p:extLst>
      <p:ext uri="{BB962C8B-B14F-4D97-AF65-F5344CB8AC3E}">
        <p14:creationId xmlns:p14="http://schemas.microsoft.com/office/powerpoint/2010/main" val="1125865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E192707B-B929-41A7-9B41-E959A1C68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fireplace on a counter&#10;&#10;Description automatically generated">
            <a:extLst>
              <a:ext uri="{FF2B5EF4-FFF2-40B4-BE49-F238E27FC236}">
                <a16:creationId xmlns:a16="http://schemas.microsoft.com/office/drawing/2014/main" id="{CD44E1DA-A399-A9C5-4B9C-1AC5F8B2B917}"/>
              </a:ext>
            </a:extLst>
          </p:cNvPr>
          <p:cNvPicPr>
            <a:picLocks noGrp="1" noChangeAspect="1"/>
          </p:cNvPicPr>
          <p:nvPr>
            <p:ph idx="1"/>
          </p:nvPr>
        </p:nvPicPr>
        <p:blipFill rotWithShape="1">
          <a:blip r:embed="rId3">
            <a:alphaModFix amt="35000"/>
          </a:blip>
          <a:srcRect t="1477" b="29505"/>
          <a:stretch/>
        </p:blipFill>
        <p:spPr>
          <a:xfrm>
            <a:off x="0" y="10"/>
            <a:ext cx="12191980" cy="6857990"/>
          </a:xfrm>
          <a:prstGeom prst="rect">
            <a:avLst/>
          </a:prstGeom>
        </p:spPr>
      </p:pic>
      <p:sp>
        <p:nvSpPr>
          <p:cNvPr id="4" name="TextBox 3">
            <a:extLst>
              <a:ext uri="{FF2B5EF4-FFF2-40B4-BE49-F238E27FC236}">
                <a16:creationId xmlns:a16="http://schemas.microsoft.com/office/drawing/2014/main" id="{4A5679FD-0F19-1421-A6E7-118F8F3EFC89}"/>
              </a:ext>
            </a:extLst>
          </p:cNvPr>
          <p:cNvSpPr txBox="1"/>
          <p:nvPr/>
        </p:nvSpPr>
        <p:spPr>
          <a:xfrm>
            <a:off x="1066800" y="2103120"/>
            <a:ext cx="10058400" cy="4311968"/>
          </a:xfrm>
          <a:prstGeom prst="rect">
            <a:avLst/>
          </a:prstGeom>
        </p:spPr>
        <p:txBody>
          <a:bodyPr vert="horz" lIns="91440" tIns="45720" rIns="91440" bIns="45720" rtlCol="0">
            <a:normAutofit/>
          </a:bodyPr>
          <a:lstStyle/>
          <a:p>
            <a:pPr>
              <a:lnSpc>
                <a:spcPct val="90000"/>
              </a:lnSpc>
              <a:spcAft>
                <a:spcPts val="600"/>
              </a:spcAft>
              <a:buClr>
                <a:schemeClr val="tx1">
                  <a:lumMod val="85000"/>
                  <a:lumOff val="15000"/>
                </a:schemeClr>
              </a:buClr>
            </a:pPr>
            <a:endParaRPr lang="en-US" sz="1400" b="0" i="0" dirty="0">
              <a:effectLst/>
            </a:endParaRPr>
          </a:p>
          <a:p>
            <a:pPr indent="-182880">
              <a:lnSpc>
                <a:spcPct val="90000"/>
              </a:lnSpc>
              <a:spcAft>
                <a:spcPts val="600"/>
              </a:spcAft>
              <a:buClr>
                <a:schemeClr val="tx1">
                  <a:lumMod val="85000"/>
                  <a:lumOff val="15000"/>
                </a:schemeClr>
              </a:buClr>
              <a:buFont typeface="Garamond" pitchFamily="18" charset="0"/>
              <a:buChar char="◦"/>
            </a:pPr>
            <a:r>
              <a:rPr lang="en-US" sz="1400" dirty="0"/>
              <a:t>Sizes : 26 Inch, 30 Inch, 33 Inch</a:t>
            </a:r>
          </a:p>
          <a:p>
            <a:pPr indent="-182880">
              <a:lnSpc>
                <a:spcPct val="90000"/>
              </a:lnSpc>
              <a:spcAft>
                <a:spcPts val="600"/>
              </a:spcAft>
              <a:buClr>
                <a:schemeClr val="tx1">
                  <a:lumMod val="85000"/>
                  <a:lumOff val="15000"/>
                </a:schemeClr>
              </a:buClr>
              <a:buFont typeface="Garamond" pitchFamily="18" charset="0"/>
              <a:buChar char="◦"/>
            </a:pPr>
            <a:r>
              <a:rPr lang="en-US" sz="1400" b="0" i="0" dirty="0">
                <a:effectLst/>
              </a:rPr>
              <a:t>Modern and sleek in design, this unit can be mounted or recessed into any 2” x 4” wall</a:t>
            </a:r>
          </a:p>
          <a:p>
            <a:pPr indent="-182880">
              <a:lnSpc>
                <a:spcPct val="90000"/>
              </a:lnSpc>
              <a:spcAft>
                <a:spcPts val="600"/>
              </a:spcAft>
              <a:buClr>
                <a:schemeClr val="tx1">
                  <a:lumMod val="85000"/>
                  <a:lumOff val="15000"/>
                </a:schemeClr>
              </a:buClr>
              <a:buFont typeface="Garamond" pitchFamily="18" charset="0"/>
              <a:buChar char="◦"/>
            </a:pPr>
            <a:r>
              <a:rPr lang="en-US" sz="1400" b="0" i="0" dirty="0">
                <a:effectLst/>
              </a:rPr>
              <a:t>5000 BTU’s</a:t>
            </a:r>
          </a:p>
          <a:p>
            <a:pPr indent="-182880">
              <a:lnSpc>
                <a:spcPct val="90000"/>
              </a:lnSpc>
              <a:spcAft>
                <a:spcPts val="600"/>
              </a:spcAft>
              <a:buClr>
                <a:schemeClr val="tx1">
                  <a:lumMod val="85000"/>
                  <a:lumOff val="15000"/>
                </a:schemeClr>
              </a:buClr>
              <a:buFont typeface="Garamond" pitchFamily="18" charset="0"/>
              <a:buChar char="◦"/>
            </a:pPr>
            <a:r>
              <a:rPr lang="en-US" sz="1400" b="0" i="0" dirty="0">
                <a:effectLst/>
              </a:rPr>
              <a:t>Unsurpassed, realistic flames can be enjoyed with or without the use of heat, allowing for year-round use</a:t>
            </a:r>
          </a:p>
          <a:p>
            <a:pPr indent="-182880">
              <a:lnSpc>
                <a:spcPct val="90000"/>
              </a:lnSpc>
              <a:spcAft>
                <a:spcPts val="600"/>
              </a:spcAft>
              <a:buClr>
                <a:schemeClr val="tx1">
                  <a:lumMod val="85000"/>
                  <a:lumOff val="15000"/>
                </a:schemeClr>
              </a:buClr>
              <a:buFont typeface="Garamond" pitchFamily="18" charset="0"/>
              <a:buChar char="◦"/>
            </a:pPr>
            <a:r>
              <a:rPr lang="en-US" sz="1400" b="0" i="0" dirty="0">
                <a:effectLst/>
              </a:rPr>
              <a:t>Remote App – Total control of your fireplace from the convenience of your mobile device</a:t>
            </a:r>
          </a:p>
          <a:p>
            <a:pPr indent="-182880">
              <a:lnSpc>
                <a:spcPct val="90000"/>
              </a:lnSpc>
              <a:spcAft>
                <a:spcPts val="600"/>
              </a:spcAft>
              <a:buClr>
                <a:schemeClr val="tx1">
                  <a:lumMod val="85000"/>
                  <a:lumOff val="15000"/>
                </a:schemeClr>
              </a:buClr>
              <a:buFont typeface="Garamond" pitchFamily="18" charset="0"/>
              <a:buChar char="◦"/>
            </a:pPr>
            <a:r>
              <a:rPr lang="en-US" sz="1400" b="0" i="0" dirty="0">
                <a:effectLst/>
              </a:rPr>
              <a:t> Clean and Seamless in Design: This fireplace features a full-frame viewing area</a:t>
            </a:r>
          </a:p>
          <a:p>
            <a:pPr indent="-182880">
              <a:lnSpc>
                <a:spcPct val="90000"/>
              </a:lnSpc>
              <a:spcAft>
                <a:spcPts val="600"/>
              </a:spcAft>
              <a:buClr>
                <a:schemeClr val="tx1">
                  <a:lumMod val="85000"/>
                  <a:lumOff val="15000"/>
                </a:schemeClr>
              </a:buClr>
              <a:buFont typeface="Garamond" pitchFamily="18" charset="0"/>
              <a:buChar char="◦"/>
            </a:pPr>
            <a:r>
              <a:rPr lang="en-US" sz="1400" b="0" i="0" dirty="0">
                <a:effectLst/>
              </a:rPr>
              <a:t>Flame Styles – 11 multi-colors of </a:t>
            </a:r>
            <a:r>
              <a:rPr lang="en-US" sz="1400" b="0" i="0" dirty="0" err="1">
                <a:effectLst/>
              </a:rPr>
              <a:t>uplighting</a:t>
            </a:r>
            <a:r>
              <a:rPr lang="en-US" sz="1400" b="0" i="0" dirty="0">
                <a:effectLst/>
              </a:rPr>
              <a:t> that accent from the tray</a:t>
            </a:r>
          </a:p>
          <a:p>
            <a:pPr indent="-182880">
              <a:lnSpc>
                <a:spcPct val="90000"/>
              </a:lnSpc>
              <a:spcAft>
                <a:spcPts val="600"/>
              </a:spcAft>
              <a:buClr>
                <a:schemeClr val="tx1">
                  <a:lumMod val="85000"/>
                  <a:lumOff val="15000"/>
                </a:schemeClr>
              </a:buClr>
              <a:buFont typeface="Garamond" pitchFamily="18" charset="0"/>
              <a:buChar char="◦"/>
            </a:pPr>
            <a:r>
              <a:rPr lang="en-US" sz="1400" b="0" i="0" dirty="0">
                <a:effectLst/>
              </a:rPr>
              <a:t> </a:t>
            </a:r>
            <a:r>
              <a:rPr lang="en-US" sz="1400" b="0" i="0" dirty="0" err="1">
                <a:effectLst/>
              </a:rPr>
              <a:t>WiFi</a:t>
            </a:r>
            <a:r>
              <a:rPr lang="en-US" sz="1400" b="0" i="0" dirty="0">
                <a:effectLst/>
              </a:rPr>
              <a:t> controls come standard</a:t>
            </a:r>
          </a:p>
          <a:p>
            <a:pPr indent="-182880">
              <a:lnSpc>
                <a:spcPct val="90000"/>
              </a:lnSpc>
              <a:spcAft>
                <a:spcPts val="600"/>
              </a:spcAft>
              <a:buClr>
                <a:schemeClr val="tx1">
                  <a:lumMod val="85000"/>
                  <a:lumOff val="15000"/>
                </a:schemeClr>
              </a:buClr>
              <a:buFont typeface="Garamond" pitchFamily="18" charset="0"/>
              <a:buChar char="◦"/>
            </a:pPr>
            <a:r>
              <a:rPr lang="en-US" sz="1400" b="0" i="0" dirty="0">
                <a:effectLst/>
              </a:rPr>
              <a:t>Flame Presentation – yellow, orange, and red. 5 settings in each color, so you can cycle through</a:t>
            </a:r>
          </a:p>
          <a:p>
            <a:pPr indent="-182880">
              <a:lnSpc>
                <a:spcPct val="90000"/>
              </a:lnSpc>
              <a:spcAft>
                <a:spcPts val="600"/>
              </a:spcAft>
              <a:buClr>
                <a:schemeClr val="tx1">
                  <a:lumMod val="85000"/>
                  <a:lumOff val="15000"/>
                </a:schemeClr>
              </a:buClr>
              <a:buFont typeface="Garamond" pitchFamily="18" charset="0"/>
              <a:buChar char="◦"/>
            </a:pPr>
            <a:r>
              <a:rPr lang="en-US" sz="1400" b="0" i="0" dirty="0">
                <a:effectLst/>
              </a:rPr>
              <a:t>Smart Heater Control – Auto mode feature allows for the unit to operate under your ideal temperature setting</a:t>
            </a:r>
          </a:p>
          <a:p>
            <a:pPr indent="-182880">
              <a:lnSpc>
                <a:spcPct val="90000"/>
              </a:lnSpc>
              <a:spcAft>
                <a:spcPts val="600"/>
              </a:spcAft>
              <a:buClr>
                <a:schemeClr val="tx1">
                  <a:lumMod val="85000"/>
                  <a:lumOff val="15000"/>
                </a:schemeClr>
              </a:buClr>
              <a:buFont typeface="Garamond" pitchFamily="18" charset="0"/>
              <a:buChar char="◦"/>
            </a:pPr>
            <a:r>
              <a:rPr lang="en-US" sz="1400" b="0" i="0" dirty="0">
                <a:effectLst/>
              </a:rPr>
              <a:t>Perfect for any commercial or residential space</a:t>
            </a:r>
          </a:p>
          <a:p>
            <a:pPr indent="-182880">
              <a:lnSpc>
                <a:spcPct val="90000"/>
              </a:lnSpc>
              <a:spcAft>
                <a:spcPts val="600"/>
              </a:spcAft>
              <a:buClr>
                <a:schemeClr val="tx1">
                  <a:lumMod val="85000"/>
                  <a:lumOff val="15000"/>
                </a:schemeClr>
              </a:buClr>
              <a:buFont typeface="Garamond" pitchFamily="18" charset="0"/>
              <a:buChar char="◦"/>
            </a:pPr>
            <a:r>
              <a:rPr lang="en-US" sz="1400" b="0" i="0" dirty="0">
                <a:effectLst/>
              </a:rPr>
              <a:t>Operate this fireplace from the comfort of your favorite spot with the included, full feature, remote control</a:t>
            </a:r>
          </a:p>
          <a:p>
            <a:pPr indent="-182880">
              <a:lnSpc>
                <a:spcPct val="90000"/>
              </a:lnSpc>
              <a:spcAft>
                <a:spcPts val="600"/>
              </a:spcAft>
              <a:buClr>
                <a:schemeClr val="tx1">
                  <a:lumMod val="85000"/>
                  <a:lumOff val="15000"/>
                </a:schemeClr>
              </a:buClr>
              <a:buFont typeface="Garamond" pitchFamily="18" charset="0"/>
              <a:buChar char="◦"/>
            </a:pPr>
            <a:r>
              <a:rPr lang="en-US" sz="1400" b="0" i="0" dirty="0">
                <a:effectLst/>
              </a:rPr>
              <a:t> 2 Heater settings Low 750W High 1465</a:t>
            </a:r>
          </a:p>
          <a:p>
            <a:pPr indent="-182880">
              <a:lnSpc>
                <a:spcPct val="90000"/>
              </a:lnSpc>
              <a:spcAft>
                <a:spcPts val="600"/>
              </a:spcAft>
              <a:buClr>
                <a:schemeClr val="tx1">
                  <a:lumMod val="85000"/>
                  <a:lumOff val="15000"/>
                </a:schemeClr>
              </a:buClr>
              <a:buFont typeface="Garamond" pitchFamily="18" charset="0"/>
              <a:buChar char="◦"/>
            </a:pPr>
            <a:endParaRPr lang="en-US" sz="1100" b="0" i="0" dirty="0">
              <a:effectLst/>
            </a:endParaRPr>
          </a:p>
        </p:txBody>
      </p:sp>
      <p:sp>
        <p:nvSpPr>
          <p:cNvPr id="63" name="Rectangle 62">
            <a:extLst>
              <a:ext uri="{FF2B5EF4-FFF2-40B4-BE49-F238E27FC236}">
                <a16:creationId xmlns:a16="http://schemas.microsoft.com/office/drawing/2014/main" id="{8FB4235C-4505-46C7-AD8F-8769A1972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txBody>
          <a:bodyPr/>
          <a:lstStyle/>
          <a:p>
            <a:endParaRPr lang="en-US"/>
          </a:p>
        </p:txBody>
      </p:sp>
      <p:sp>
        <p:nvSpPr>
          <p:cNvPr id="6" name="TextBox 5">
            <a:extLst>
              <a:ext uri="{FF2B5EF4-FFF2-40B4-BE49-F238E27FC236}">
                <a16:creationId xmlns:a16="http://schemas.microsoft.com/office/drawing/2014/main" id="{C3378529-03D9-D9CB-70C2-03F3626B24D8}"/>
              </a:ext>
            </a:extLst>
          </p:cNvPr>
          <p:cNvSpPr txBox="1"/>
          <p:nvPr/>
        </p:nvSpPr>
        <p:spPr>
          <a:xfrm>
            <a:off x="1066780" y="1733788"/>
            <a:ext cx="6207918" cy="369332"/>
          </a:xfrm>
          <a:prstGeom prst="rect">
            <a:avLst/>
          </a:prstGeom>
          <a:noFill/>
        </p:spPr>
        <p:txBody>
          <a:bodyPr wrap="square">
            <a:spAutoFit/>
          </a:bodyPr>
          <a:lstStyle/>
          <a:p>
            <a:r>
              <a:rPr lang="en-US" sz="1800" i="0" dirty="0" err="1">
                <a:solidFill>
                  <a:schemeClr val="tx1">
                    <a:lumMod val="85000"/>
                    <a:lumOff val="15000"/>
                  </a:schemeClr>
                </a:solidFill>
                <a:latin typeface="+mj-lt"/>
              </a:rPr>
              <a:t>Remii</a:t>
            </a:r>
            <a:r>
              <a:rPr lang="en-US" sz="1800" i="0" dirty="0">
                <a:solidFill>
                  <a:schemeClr val="tx1">
                    <a:lumMod val="85000"/>
                    <a:lumOff val="15000"/>
                  </a:schemeClr>
                </a:solidFill>
                <a:latin typeface="+mj-lt"/>
              </a:rPr>
              <a:t> </a:t>
            </a:r>
            <a:r>
              <a:rPr lang="en-US" dirty="0">
                <a:solidFill>
                  <a:schemeClr val="tx1">
                    <a:lumMod val="85000"/>
                    <a:lumOff val="15000"/>
                  </a:schemeClr>
                </a:solidFill>
                <a:latin typeface="+mj-lt"/>
              </a:rPr>
              <a:t>CLASSIC</a:t>
            </a:r>
            <a:r>
              <a:rPr lang="en-US" sz="1800" i="0" dirty="0">
                <a:solidFill>
                  <a:schemeClr val="tx1">
                    <a:lumMod val="85000"/>
                    <a:lumOff val="15000"/>
                  </a:schemeClr>
                </a:solidFill>
                <a:latin typeface="+mj-lt"/>
              </a:rPr>
              <a:t>-SLIM Electric Fireplace</a:t>
            </a:r>
          </a:p>
        </p:txBody>
      </p:sp>
    </p:spTree>
    <p:extLst>
      <p:ext uri="{BB962C8B-B14F-4D97-AF65-F5344CB8AC3E}">
        <p14:creationId xmlns:p14="http://schemas.microsoft.com/office/powerpoint/2010/main" val="2835016713"/>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96979BF-5133-4D6C-1463-C8DAFB36B4F1}"/>
              </a:ext>
            </a:extLst>
          </p:cNvPr>
          <p:cNvPicPr>
            <a:picLocks noChangeAspect="1"/>
          </p:cNvPicPr>
          <p:nvPr/>
        </p:nvPicPr>
        <p:blipFill>
          <a:blip r:embed="rId3"/>
          <a:srcRect l="20185" r="20185"/>
          <a:stretch/>
        </p:blipFill>
        <p:spPr>
          <a:xfrm>
            <a:off x="-28256" y="6906"/>
            <a:ext cx="6392647" cy="6857990"/>
          </a:xfrm>
          <a:prstGeom prst="rect">
            <a:avLst/>
          </a:prstGeom>
        </p:spPr>
      </p:pic>
      <p:sp>
        <p:nvSpPr>
          <p:cNvPr id="23" name="Rectangle 22">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C24A09C-85A8-5872-1363-C2A39D584132}"/>
              </a:ext>
            </a:extLst>
          </p:cNvPr>
          <p:cNvSpPr txBox="1"/>
          <p:nvPr/>
        </p:nvSpPr>
        <p:spPr>
          <a:xfrm>
            <a:off x="6863673" y="531848"/>
            <a:ext cx="4472921" cy="1371600"/>
          </a:xfrm>
          <a:prstGeom prst="rect">
            <a:avLst/>
          </a:prstGeom>
        </p:spPr>
        <p:txBody>
          <a:bodyPr vert="horz" lIns="91440" tIns="45720" rIns="91440" bIns="45720" rtlCol="0" anchor="ctr">
            <a:normAutofit/>
          </a:bodyPr>
          <a:lstStyle/>
          <a:p>
            <a:r>
              <a:rPr lang="en-CA" sz="4000" b="0" i="0" dirty="0" err="1">
                <a:solidFill>
                  <a:srgbClr val="000000"/>
                </a:solidFill>
                <a:effectLst/>
                <a:latin typeface="Raleway" pitchFamily="2" charset="77"/>
              </a:rPr>
              <a:t>Remii</a:t>
            </a:r>
            <a:r>
              <a:rPr lang="en-CA" sz="4000" dirty="0">
                <a:solidFill>
                  <a:srgbClr val="000000"/>
                </a:solidFill>
                <a:latin typeface="Raleway" pitchFamily="2" charset="77"/>
              </a:rPr>
              <a:t> CLASSIC</a:t>
            </a:r>
            <a:r>
              <a:rPr lang="en-CA" sz="4000" b="0" i="0" dirty="0">
                <a:solidFill>
                  <a:srgbClr val="000000"/>
                </a:solidFill>
                <a:effectLst/>
                <a:latin typeface="Raleway" pitchFamily="2" charset="77"/>
              </a:rPr>
              <a:t> </a:t>
            </a:r>
          </a:p>
          <a:p>
            <a:pPr algn="l"/>
            <a:r>
              <a:rPr lang="en-CA" sz="4000" b="0" i="0" dirty="0">
                <a:solidFill>
                  <a:srgbClr val="000000"/>
                </a:solidFill>
                <a:effectLst/>
                <a:latin typeface="Raleway" pitchFamily="2" charset="77"/>
              </a:rPr>
              <a:t>Electric Fireplace</a:t>
            </a:r>
          </a:p>
        </p:txBody>
      </p:sp>
      <p:pic>
        <p:nvPicPr>
          <p:cNvPr id="8" name="Content Placeholder 7">
            <a:extLst>
              <a:ext uri="{FF2B5EF4-FFF2-40B4-BE49-F238E27FC236}">
                <a16:creationId xmlns:a16="http://schemas.microsoft.com/office/drawing/2014/main" id="{6A7F76AA-1149-AD94-B43E-145E9EB5B235}"/>
              </a:ext>
            </a:extLst>
          </p:cNvPr>
          <p:cNvPicPr>
            <a:picLocks noGrp="1" noChangeAspect="1"/>
          </p:cNvPicPr>
          <p:nvPr>
            <p:ph idx="1"/>
          </p:nvPr>
        </p:nvPicPr>
        <p:blipFill>
          <a:blip r:embed="rId4"/>
          <a:srcRect/>
          <a:stretch/>
        </p:blipFill>
        <p:spPr>
          <a:xfrm>
            <a:off x="6593011" y="2354960"/>
            <a:ext cx="4961716" cy="3347250"/>
          </a:xfrm>
        </p:spPr>
      </p:pic>
    </p:spTree>
    <p:extLst>
      <p:ext uri="{BB962C8B-B14F-4D97-AF65-F5344CB8AC3E}">
        <p14:creationId xmlns:p14="http://schemas.microsoft.com/office/powerpoint/2010/main" val="390325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67">
            <a:extLst>
              <a:ext uri="{FF2B5EF4-FFF2-40B4-BE49-F238E27FC236}">
                <a16:creationId xmlns:a16="http://schemas.microsoft.com/office/drawing/2014/main" id="{E192707B-B929-41A7-9B41-E959A1C68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ouch in a room with a fireplace&#10;&#10;Description automatically generated">
            <a:extLst>
              <a:ext uri="{FF2B5EF4-FFF2-40B4-BE49-F238E27FC236}">
                <a16:creationId xmlns:a16="http://schemas.microsoft.com/office/drawing/2014/main" id="{CD44E1DA-A399-A9C5-4B9C-1AC5F8B2B917}"/>
              </a:ext>
            </a:extLst>
          </p:cNvPr>
          <p:cNvPicPr>
            <a:picLocks noGrp="1" noChangeAspect="1"/>
          </p:cNvPicPr>
          <p:nvPr>
            <p:ph idx="1"/>
          </p:nvPr>
        </p:nvPicPr>
        <p:blipFill rotWithShape="1">
          <a:blip r:embed="rId3">
            <a:alphaModFix amt="35000"/>
          </a:blip>
          <a:srcRect t="3239" b="32841"/>
          <a:stretch/>
        </p:blipFill>
        <p:spPr>
          <a:xfrm>
            <a:off x="0" y="10"/>
            <a:ext cx="12191980" cy="6857990"/>
          </a:xfrm>
          <a:prstGeom prst="rect">
            <a:avLst/>
          </a:prstGeom>
        </p:spPr>
      </p:pic>
      <p:sp>
        <p:nvSpPr>
          <p:cNvPr id="4" name="TextBox 3">
            <a:extLst>
              <a:ext uri="{FF2B5EF4-FFF2-40B4-BE49-F238E27FC236}">
                <a16:creationId xmlns:a16="http://schemas.microsoft.com/office/drawing/2014/main" id="{4A5679FD-0F19-1421-A6E7-118F8F3EFC89}"/>
              </a:ext>
            </a:extLst>
          </p:cNvPr>
          <p:cNvSpPr txBox="1"/>
          <p:nvPr/>
        </p:nvSpPr>
        <p:spPr>
          <a:xfrm>
            <a:off x="1066800" y="2103120"/>
            <a:ext cx="10058400" cy="3849624"/>
          </a:xfrm>
          <a:prstGeom prst="rect">
            <a:avLst/>
          </a:prstGeom>
        </p:spPr>
        <p:txBody>
          <a:bodyPr vert="horz" lIns="91440" tIns="45720" rIns="91440" bIns="45720" rtlCol="0">
            <a:normAutofit lnSpcReduction="10000"/>
          </a:bodyPr>
          <a:lstStyle/>
          <a:p>
            <a:pPr marL="102870" indent="-285750">
              <a:lnSpc>
                <a:spcPct val="90000"/>
              </a:lnSpc>
              <a:spcAft>
                <a:spcPts val="600"/>
              </a:spcAft>
              <a:buClr>
                <a:schemeClr val="tx1">
                  <a:lumMod val="85000"/>
                  <a:lumOff val="15000"/>
                </a:schemeClr>
              </a:buClr>
              <a:buFont typeface="Courier New" panose="02070309020205020404" pitchFamily="49" charset="0"/>
              <a:buChar char="o"/>
            </a:pPr>
            <a:endParaRPr lang="en-US" sz="1400" b="0" i="0" dirty="0">
              <a:effectLst/>
            </a:endParaRPr>
          </a:p>
          <a:p>
            <a:pPr marL="285750" indent="-285750">
              <a:lnSpc>
                <a:spcPct val="90000"/>
              </a:lnSpc>
              <a:spcAft>
                <a:spcPts val="600"/>
              </a:spcAft>
              <a:buClr>
                <a:schemeClr val="tx1">
                  <a:lumMod val="85000"/>
                  <a:lumOff val="15000"/>
                </a:schemeClr>
              </a:buClr>
              <a:buFont typeface="Courier New" panose="02070309020205020404" pitchFamily="49" charset="0"/>
              <a:buChar char="o"/>
            </a:pPr>
            <a:r>
              <a:rPr lang="en-US" sz="1400" b="0" i="0" dirty="0">
                <a:effectLst/>
              </a:rPr>
              <a:t>Size: 26 Inch, 30 Inch, 33 Inch</a:t>
            </a:r>
          </a:p>
          <a:p>
            <a:pPr marL="285750" indent="-285750">
              <a:lnSpc>
                <a:spcPct val="90000"/>
              </a:lnSpc>
              <a:spcAft>
                <a:spcPts val="600"/>
              </a:spcAft>
              <a:buClr>
                <a:schemeClr val="tx1">
                  <a:lumMod val="85000"/>
                  <a:lumOff val="15000"/>
                </a:schemeClr>
              </a:buClr>
              <a:buFont typeface="Courier New" panose="02070309020205020404" pitchFamily="49" charset="0"/>
              <a:buChar char="o"/>
            </a:pPr>
            <a:r>
              <a:rPr lang="en-US" sz="1400" b="0" i="0" dirty="0">
                <a:effectLst/>
              </a:rPr>
              <a:t>Zero Emission – Compared to gas and wood, but with traditional looks</a:t>
            </a:r>
          </a:p>
          <a:p>
            <a:pPr marL="285750" indent="-285750">
              <a:lnSpc>
                <a:spcPct val="90000"/>
              </a:lnSpc>
              <a:spcAft>
                <a:spcPts val="600"/>
              </a:spcAft>
              <a:buClr>
                <a:schemeClr val="tx1">
                  <a:lumMod val="85000"/>
                  <a:lumOff val="15000"/>
                </a:schemeClr>
              </a:buClr>
              <a:buFont typeface="Courier New" panose="02070309020205020404" pitchFamily="49" charset="0"/>
              <a:buChar char="o"/>
            </a:pPr>
            <a:r>
              <a:rPr lang="en-US" sz="1400" b="0" i="0" dirty="0">
                <a:effectLst/>
              </a:rPr>
              <a:t>Hardwire Ready- Thermostat hard-wire ready</a:t>
            </a:r>
          </a:p>
          <a:p>
            <a:pPr marL="285750" indent="-285750">
              <a:lnSpc>
                <a:spcPct val="90000"/>
              </a:lnSpc>
              <a:spcAft>
                <a:spcPts val="600"/>
              </a:spcAft>
              <a:buClr>
                <a:schemeClr val="tx1">
                  <a:lumMod val="85000"/>
                  <a:lumOff val="15000"/>
                </a:schemeClr>
              </a:buClr>
              <a:buFont typeface="Courier New" panose="02070309020205020404" pitchFamily="49" charset="0"/>
              <a:buChar char="o"/>
            </a:pPr>
            <a:r>
              <a:rPr lang="en-US" sz="1400" b="0" i="0" dirty="0">
                <a:effectLst/>
              </a:rPr>
              <a:t>Indoor – Rated for Indoor Applications Only.</a:t>
            </a:r>
          </a:p>
          <a:p>
            <a:pPr marL="285750" indent="-285750">
              <a:lnSpc>
                <a:spcPct val="90000"/>
              </a:lnSpc>
              <a:spcAft>
                <a:spcPts val="600"/>
              </a:spcAft>
              <a:buClr>
                <a:schemeClr val="tx1">
                  <a:lumMod val="85000"/>
                  <a:lumOff val="15000"/>
                </a:schemeClr>
              </a:buClr>
              <a:buFont typeface="Courier New" panose="02070309020205020404" pitchFamily="49" charset="0"/>
              <a:buChar char="o"/>
            </a:pPr>
            <a:r>
              <a:rPr lang="en-US" sz="1400" b="0" i="0" dirty="0">
                <a:effectLst/>
              </a:rPr>
              <a:t> Remote control – For flame and heater</a:t>
            </a:r>
          </a:p>
          <a:p>
            <a:pPr marL="285750" indent="-285750">
              <a:lnSpc>
                <a:spcPct val="90000"/>
              </a:lnSpc>
              <a:spcAft>
                <a:spcPts val="600"/>
              </a:spcAft>
              <a:buClr>
                <a:schemeClr val="tx1">
                  <a:lumMod val="85000"/>
                  <a:lumOff val="15000"/>
                </a:schemeClr>
              </a:buClr>
              <a:buFont typeface="Courier New" panose="02070309020205020404" pitchFamily="49" charset="0"/>
              <a:buChar char="o"/>
            </a:pPr>
            <a:r>
              <a:rPr lang="en-US" sz="1400" b="0" i="0" dirty="0">
                <a:effectLst/>
              </a:rPr>
              <a:t>Heat – Can produce up to 1465W 5000 BTU heat, Heats approx. 400 sq ft</a:t>
            </a:r>
          </a:p>
          <a:p>
            <a:pPr marL="285750" indent="-285750">
              <a:lnSpc>
                <a:spcPct val="90000"/>
              </a:lnSpc>
              <a:spcAft>
                <a:spcPts val="600"/>
              </a:spcAft>
              <a:buClr>
                <a:schemeClr val="tx1">
                  <a:lumMod val="85000"/>
                  <a:lumOff val="15000"/>
                </a:schemeClr>
              </a:buClr>
              <a:buFont typeface="Courier New" panose="02070309020205020404" pitchFamily="49" charset="0"/>
              <a:buChar char="o"/>
            </a:pPr>
            <a:r>
              <a:rPr lang="en-US" sz="1400" b="0" i="0" dirty="0">
                <a:effectLst/>
              </a:rPr>
              <a:t>Flame Styles – Two Flame sets. Ambient canopy lighting in 10 colors illuminates media like never before with 1 cycle colors setting</a:t>
            </a:r>
          </a:p>
          <a:p>
            <a:pPr marL="285750" indent="-285750">
              <a:lnSpc>
                <a:spcPct val="90000"/>
              </a:lnSpc>
              <a:spcAft>
                <a:spcPts val="600"/>
              </a:spcAft>
              <a:buClr>
                <a:schemeClr val="tx1">
                  <a:lumMod val="85000"/>
                  <a:lumOff val="15000"/>
                </a:schemeClr>
              </a:buClr>
              <a:buFont typeface="Courier New" panose="02070309020205020404" pitchFamily="49" charset="0"/>
              <a:buChar char="o"/>
            </a:pPr>
            <a:r>
              <a:rPr lang="en-US" sz="1400" b="0" i="0" dirty="0">
                <a:effectLst/>
              </a:rPr>
              <a:t>Heat Flow – The heater is located on the inner top of the fireplace, thus allowing the heat to cascade down over the top of the glass.</a:t>
            </a:r>
          </a:p>
          <a:p>
            <a:pPr marL="285750" indent="-285750">
              <a:lnSpc>
                <a:spcPct val="90000"/>
              </a:lnSpc>
              <a:spcAft>
                <a:spcPts val="600"/>
              </a:spcAft>
              <a:buClr>
                <a:schemeClr val="tx1">
                  <a:lumMod val="85000"/>
                  <a:lumOff val="15000"/>
                </a:schemeClr>
              </a:buClr>
              <a:buFont typeface="Courier New" panose="02070309020205020404" pitchFamily="49" charset="0"/>
              <a:buChar char="o"/>
            </a:pPr>
            <a:r>
              <a:rPr lang="en-US" sz="1400" b="0" i="0" dirty="0">
                <a:effectLst/>
              </a:rPr>
              <a:t>Flame Presentation  – State of the art flame presentation:  Vibrant, multi-colored state of the art flame presentation – change from Yellow to Orange to Red with just a click of the remote.</a:t>
            </a:r>
          </a:p>
          <a:p>
            <a:pPr marL="285750" indent="-285750">
              <a:lnSpc>
                <a:spcPct val="90000"/>
              </a:lnSpc>
              <a:spcAft>
                <a:spcPts val="600"/>
              </a:spcAft>
              <a:buClr>
                <a:schemeClr val="tx1">
                  <a:lumMod val="85000"/>
                  <a:lumOff val="15000"/>
                </a:schemeClr>
              </a:buClr>
              <a:buFont typeface="Courier New" panose="02070309020205020404" pitchFamily="49" charset="0"/>
              <a:buChar char="o"/>
            </a:pPr>
            <a:r>
              <a:rPr lang="en-US" sz="1400" b="0" i="0" dirty="0">
                <a:effectLst/>
              </a:rPr>
              <a:t>Two-stage Heater – Flame operates with or without heat</a:t>
            </a:r>
          </a:p>
          <a:p>
            <a:pPr marL="285750" indent="-285750">
              <a:lnSpc>
                <a:spcPct val="90000"/>
              </a:lnSpc>
              <a:spcAft>
                <a:spcPts val="600"/>
              </a:spcAft>
              <a:buClr>
                <a:schemeClr val="tx1">
                  <a:lumMod val="85000"/>
                  <a:lumOff val="15000"/>
                </a:schemeClr>
              </a:buClr>
              <a:buFont typeface="Courier New" panose="02070309020205020404" pitchFamily="49" charset="0"/>
              <a:buChar char="o"/>
            </a:pPr>
            <a:r>
              <a:rPr lang="en-US" sz="1400" b="0" i="0" dirty="0">
                <a:effectLst/>
              </a:rPr>
              <a:t> Vents – Hidden venting allows for a true clean face appearance.</a:t>
            </a:r>
          </a:p>
          <a:p>
            <a:pPr>
              <a:lnSpc>
                <a:spcPct val="90000"/>
              </a:lnSpc>
              <a:spcAft>
                <a:spcPts val="600"/>
              </a:spcAft>
              <a:buClr>
                <a:schemeClr val="tx1">
                  <a:lumMod val="85000"/>
                  <a:lumOff val="15000"/>
                </a:schemeClr>
              </a:buClr>
            </a:pPr>
            <a:endParaRPr lang="en-US" sz="1400" b="0" i="0" dirty="0">
              <a:effectLst/>
            </a:endParaRPr>
          </a:p>
        </p:txBody>
      </p:sp>
      <p:sp>
        <p:nvSpPr>
          <p:cNvPr id="70" name="Rectangle 69">
            <a:extLst>
              <a:ext uri="{FF2B5EF4-FFF2-40B4-BE49-F238E27FC236}">
                <a16:creationId xmlns:a16="http://schemas.microsoft.com/office/drawing/2014/main" id="{8FB4235C-4505-46C7-AD8F-8769A1972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txBody>
          <a:bodyPr/>
          <a:lstStyle/>
          <a:p>
            <a:endParaRPr lang="en-US"/>
          </a:p>
        </p:txBody>
      </p:sp>
      <p:sp>
        <p:nvSpPr>
          <p:cNvPr id="3" name="TextBox 2">
            <a:extLst>
              <a:ext uri="{FF2B5EF4-FFF2-40B4-BE49-F238E27FC236}">
                <a16:creationId xmlns:a16="http://schemas.microsoft.com/office/drawing/2014/main" id="{C2F22DA5-3266-F52B-AEB2-9F864ED8A90A}"/>
              </a:ext>
            </a:extLst>
          </p:cNvPr>
          <p:cNvSpPr txBox="1"/>
          <p:nvPr/>
        </p:nvSpPr>
        <p:spPr>
          <a:xfrm>
            <a:off x="1066780" y="1852660"/>
            <a:ext cx="6207918" cy="369332"/>
          </a:xfrm>
          <a:prstGeom prst="rect">
            <a:avLst/>
          </a:prstGeom>
          <a:noFill/>
        </p:spPr>
        <p:txBody>
          <a:bodyPr wrap="square">
            <a:spAutoFit/>
          </a:bodyPr>
          <a:lstStyle/>
          <a:p>
            <a:r>
              <a:rPr lang="en-US" sz="1800" i="0" dirty="0" err="1">
                <a:solidFill>
                  <a:schemeClr val="tx1">
                    <a:lumMod val="85000"/>
                    <a:lumOff val="15000"/>
                  </a:schemeClr>
                </a:solidFill>
                <a:latin typeface="+mj-lt"/>
              </a:rPr>
              <a:t>Remii</a:t>
            </a:r>
            <a:r>
              <a:rPr lang="en-US" sz="1800" i="0" dirty="0">
                <a:solidFill>
                  <a:schemeClr val="tx1">
                    <a:lumMod val="85000"/>
                    <a:lumOff val="15000"/>
                  </a:schemeClr>
                </a:solidFill>
                <a:latin typeface="+mj-lt"/>
              </a:rPr>
              <a:t> </a:t>
            </a:r>
            <a:r>
              <a:rPr lang="en-US" dirty="0">
                <a:solidFill>
                  <a:schemeClr val="tx1">
                    <a:lumMod val="85000"/>
                    <a:lumOff val="15000"/>
                  </a:schemeClr>
                </a:solidFill>
                <a:latin typeface="+mj-lt"/>
              </a:rPr>
              <a:t>CLASSIC </a:t>
            </a:r>
            <a:r>
              <a:rPr lang="en-US" sz="1800" i="0" dirty="0">
                <a:solidFill>
                  <a:schemeClr val="tx1">
                    <a:lumMod val="85000"/>
                    <a:lumOff val="15000"/>
                  </a:schemeClr>
                </a:solidFill>
                <a:latin typeface="+mj-lt"/>
              </a:rPr>
              <a:t>Electric Fireplace</a:t>
            </a:r>
          </a:p>
        </p:txBody>
      </p:sp>
    </p:spTree>
    <p:extLst>
      <p:ext uri="{BB962C8B-B14F-4D97-AF65-F5344CB8AC3E}">
        <p14:creationId xmlns:p14="http://schemas.microsoft.com/office/powerpoint/2010/main" val="3039883474"/>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living room with a couch and a fireplace&#10;&#10;Description automatically generated">
            <a:extLst>
              <a:ext uri="{FF2B5EF4-FFF2-40B4-BE49-F238E27FC236}">
                <a16:creationId xmlns:a16="http://schemas.microsoft.com/office/drawing/2014/main" id="{696979BF-5133-4D6C-1463-C8DAFB36B4F1}"/>
              </a:ext>
            </a:extLst>
          </p:cNvPr>
          <p:cNvPicPr>
            <a:picLocks noChangeAspect="1"/>
          </p:cNvPicPr>
          <p:nvPr/>
        </p:nvPicPr>
        <p:blipFill rotWithShape="1">
          <a:blip r:embed="rId2"/>
          <a:srcRect l="24661" r="13117" b="-1"/>
          <a:stretch/>
        </p:blipFill>
        <p:spPr>
          <a:xfrm>
            <a:off x="20" y="10"/>
            <a:ext cx="6392647" cy="6857990"/>
          </a:xfrm>
          <a:prstGeom prst="rect">
            <a:avLst/>
          </a:prstGeom>
        </p:spPr>
      </p:pic>
      <p:sp>
        <p:nvSpPr>
          <p:cNvPr id="23" name="Rectangle 22">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C24A09C-85A8-5872-1363-C2A39D584132}"/>
              </a:ext>
            </a:extLst>
          </p:cNvPr>
          <p:cNvSpPr txBox="1"/>
          <p:nvPr/>
        </p:nvSpPr>
        <p:spPr>
          <a:xfrm>
            <a:off x="6892632" y="1469104"/>
            <a:ext cx="4472921" cy="13716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i="0" dirty="0" err="1">
                <a:solidFill>
                  <a:schemeClr val="tx1">
                    <a:lumMod val="85000"/>
                    <a:lumOff val="15000"/>
                  </a:schemeClr>
                </a:solidFill>
                <a:latin typeface="+mj-lt"/>
              </a:rPr>
              <a:t>Remii</a:t>
            </a:r>
            <a:r>
              <a:rPr lang="en-US" sz="4000" i="0" dirty="0">
                <a:solidFill>
                  <a:schemeClr val="tx1">
                    <a:lumMod val="85000"/>
                    <a:lumOff val="15000"/>
                  </a:schemeClr>
                </a:solidFill>
                <a:latin typeface="+mj-lt"/>
              </a:rPr>
              <a:t> Extra Slim Electric Fireplace</a:t>
            </a:r>
          </a:p>
        </p:txBody>
      </p:sp>
      <p:pic>
        <p:nvPicPr>
          <p:cNvPr id="8" name="Content Placeholder 7" descr="A black rectangular fireplace with orange flames&#10;&#10;Description automatically generated">
            <a:extLst>
              <a:ext uri="{FF2B5EF4-FFF2-40B4-BE49-F238E27FC236}">
                <a16:creationId xmlns:a16="http://schemas.microsoft.com/office/drawing/2014/main" id="{6A7F76AA-1149-AD94-B43E-145E9EB5B235}"/>
              </a:ext>
            </a:extLst>
          </p:cNvPr>
          <p:cNvPicPr>
            <a:picLocks noGrp="1" noChangeAspect="1"/>
          </p:cNvPicPr>
          <p:nvPr>
            <p:ph idx="1"/>
          </p:nvPr>
        </p:nvPicPr>
        <p:blipFill>
          <a:blip r:embed="rId3"/>
          <a:stretch>
            <a:fillRect/>
          </a:stretch>
        </p:blipFill>
        <p:spPr>
          <a:xfrm>
            <a:off x="6607161" y="3243263"/>
            <a:ext cx="4929202" cy="1512310"/>
          </a:xfrm>
        </p:spPr>
      </p:pic>
    </p:spTree>
    <p:extLst>
      <p:ext uri="{BB962C8B-B14F-4D97-AF65-F5344CB8AC3E}">
        <p14:creationId xmlns:p14="http://schemas.microsoft.com/office/powerpoint/2010/main" val="3760560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192707B-B929-41A7-9B41-E959A1C68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dog lying on the floor next to a fireplace&#10;&#10;Description automatically generated">
            <a:extLst>
              <a:ext uri="{FF2B5EF4-FFF2-40B4-BE49-F238E27FC236}">
                <a16:creationId xmlns:a16="http://schemas.microsoft.com/office/drawing/2014/main" id="{CD44E1DA-A399-A9C5-4B9C-1AC5F8B2B917}"/>
              </a:ext>
            </a:extLst>
          </p:cNvPr>
          <p:cNvPicPr>
            <a:picLocks noGrp="1" noChangeAspect="1"/>
          </p:cNvPicPr>
          <p:nvPr>
            <p:ph idx="1"/>
          </p:nvPr>
        </p:nvPicPr>
        <p:blipFill rotWithShape="1">
          <a:blip r:embed="rId2">
            <a:alphaModFix amt="35000"/>
          </a:blip>
          <a:srcRect t="9488" b="6242"/>
          <a:stretch/>
        </p:blipFill>
        <p:spPr>
          <a:xfrm>
            <a:off x="20" y="10"/>
            <a:ext cx="12191980" cy="6857990"/>
          </a:xfrm>
          <a:prstGeom prst="rect">
            <a:avLst/>
          </a:prstGeom>
        </p:spPr>
      </p:pic>
      <p:sp>
        <p:nvSpPr>
          <p:cNvPr id="6" name="TextBox 5">
            <a:extLst>
              <a:ext uri="{FF2B5EF4-FFF2-40B4-BE49-F238E27FC236}">
                <a16:creationId xmlns:a16="http://schemas.microsoft.com/office/drawing/2014/main" id="{C9BBEA1C-3009-CB12-76BB-10C7B797285E}"/>
              </a:ext>
            </a:extLst>
          </p:cNvPr>
          <p:cNvSpPr txBox="1"/>
          <p:nvPr/>
        </p:nvSpPr>
        <p:spPr>
          <a:xfrm>
            <a:off x="1066800" y="2103119"/>
            <a:ext cx="10058400" cy="4254137"/>
          </a:xfrm>
          <a:prstGeom prst="rect">
            <a:avLst/>
          </a:prstGeom>
        </p:spPr>
        <p:txBody>
          <a:bodyPr vert="horz" lIns="91440" tIns="45720" rIns="91440" bIns="45720" rtlCol="0">
            <a:normAutofit/>
          </a:bodyPr>
          <a:lstStyle/>
          <a:p>
            <a:pPr indent="-182880">
              <a:lnSpc>
                <a:spcPct val="90000"/>
              </a:lnSpc>
              <a:spcAft>
                <a:spcPts val="600"/>
              </a:spcAft>
              <a:buClr>
                <a:schemeClr val="tx1">
                  <a:lumMod val="85000"/>
                  <a:lumOff val="15000"/>
                </a:schemeClr>
              </a:buClr>
              <a:buFont typeface="Garamond" pitchFamily="18" charset="0"/>
              <a:buChar char="◦"/>
            </a:pPr>
            <a:r>
              <a:rPr lang="en-US" sz="1700" b="0" i="0" dirty="0">
                <a:effectLst/>
              </a:rPr>
              <a:t>Sizes : 35 Inch, 45 Inch, 55 Inch, 65 Inch</a:t>
            </a:r>
          </a:p>
          <a:p>
            <a:pPr indent="-182880">
              <a:lnSpc>
                <a:spcPct val="90000"/>
              </a:lnSpc>
              <a:spcAft>
                <a:spcPts val="600"/>
              </a:spcAft>
              <a:buClr>
                <a:schemeClr val="tx1">
                  <a:lumMod val="85000"/>
                  <a:lumOff val="15000"/>
                </a:schemeClr>
              </a:buClr>
              <a:buFont typeface="Garamond" pitchFamily="18" charset="0"/>
              <a:buChar char="◦"/>
            </a:pPr>
            <a:r>
              <a:rPr lang="en-US" sz="1700" b="0" i="0" dirty="0">
                <a:effectLst/>
              </a:rPr>
              <a:t>All models are rated for either indoor/outdoor applications</a:t>
            </a:r>
          </a:p>
          <a:p>
            <a:pPr indent="-182880">
              <a:lnSpc>
                <a:spcPct val="90000"/>
              </a:lnSpc>
              <a:spcAft>
                <a:spcPts val="600"/>
              </a:spcAft>
              <a:buClr>
                <a:schemeClr val="tx1">
                  <a:lumMod val="85000"/>
                  <a:lumOff val="15000"/>
                </a:schemeClr>
              </a:buClr>
              <a:buFont typeface="Garamond" pitchFamily="18" charset="0"/>
              <a:buChar char="◦"/>
            </a:pPr>
            <a:r>
              <a:rPr lang="en-US" sz="1700" b="0" i="0" dirty="0">
                <a:effectLst/>
              </a:rPr>
              <a:t>State of the art flame presentation: Vibrant, multi-colored state of the art flame </a:t>
            </a:r>
          </a:p>
          <a:p>
            <a:pPr indent="-182880">
              <a:lnSpc>
                <a:spcPct val="90000"/>
              </a:lnSpc>
              <a:spcAft>
                <a:spcPts val="600"/>
              </a:spcAft>
              <a:buClr>
                <a:schemeClr val="tx1">
                  <a:lumMod val="85000"/>
                  <a:lumOff val="15000"/>
                </a:schemeClr>
              </a:buClr>
              <a:buFont typeface="Garamond" pitchFamily="18" charset="0"/>
              <a:buChar char="◦"/>
            </a:pPr>
            <a:r>
              <a:rPr lang="en-US" sz="1700" b="0" i="0" dirty="0">
                <a:effectLst/>
              </a:rPr>
              <a:t>presentation – change from Yellow to Orange to Red with just a click of the remote.</a:t>
            </a:r>
          </a:p>
          <a:p>
            <a:pPr indent="-182880">
              <a:lnSpc>
                <a:spcPct val="90000"/>
              </a:lnSpc>
              <a:spcAft>
                <a:spcPts val="600"/>
              </a:spcAft>
              <a:buClr>
                <a:schemeClr val="tx1">
                  <a:lumMod val="85000"/>
                  <a:lumOff val="15000"/>
                </a:schemeClr>
              </a:buClr>
              <a:buFont typeface="Garamond" pitchFamily="18" charset="0"/>
              <a:buChar char="◦"/>
            </a:pPr>
            <a:r>
              <a:rPr lang="en-US" sz="1700" b="0" i="0" dirty="0">
                <a:effectLst/>
              </a:rPr>
              <a:t>Very thin – only 4” in-depth</a:t>
            </a:r>
          </a:p>
          <a:p>
            <a:pPr indent="-182880">
              <a:lnSpc>
                <a:spcPct val="90000"/>
              </a:lnSpc>
              <a:spcAft>
                <a:spcPts val="600"/>
              </a:spcAft>
              <a:buClr>
                <a:schemeClr val="tx1">
                  <a:lumMod val="85000"/>
                  <a:lumOff val="15000"/>
                </a:schemeClr>
              </a:buClr>
              <a:buFont typeface="Garamond" pitchFamily="18" charset="0"/>
              <a:buChar char="◦"/>
            </a:pPr>
            <a:r>
              <a:rPr lang="en-US" sz="1700" b="0" i="0" dirty="0">
                <a:effectLst/>
              </a:rPr>
              <a:t>2 Stage heater</a:t>
            </a:r>
          </a:p>
          <a:p>
            <a:pPr indent="-182880">
              <a:lnSpc>
                <a:spcPct val="90000"/>
              </a:lnSpc>
              <a:spcAft>
                <a:spcPts val="600"/>
              </a:spcAft>
              <a:buClr>
                <a:schemeClr val="tx1">
                  <a:lumMod val="85000"/>
                  <a:lumOff val="15000"/>
                </a:schemeClr>
              </a:buClr>
              <a:buFont typeface="Garamond" pitchFamily="18" charset="0"/>
              <a:buChar char="◦"/>
            </a:pPr>
            <a:r>
              <a:rPr lang="en-US" sz="1700" b="0" i="0" dirty="0">
                <a:effectLst/>
              </a:rPr>
              <a:t>Hardwire ready</a:t>
            </a:r>
          </a:p>
          <a:p>
            <a:pPr indent="-182880">
              <a:lnSpc>
                <a:spcPct val="90000"/>
              </a:lnSpc>
              <a:spcAft>
                <a:spcPts val="600"/>
              </a:spcAft>
              <a:buClr>
                <a:schemeClr val="tx1">
                  <a:lumMod val="85000"/>
                  <a:lumOff val="15000"/>
                </a:schemeClr>
              </a:buClr>
              <a:buFont typeface="Garamond" pitchFamily="18" charset="0"/>
              <a:buChar char="◦"/>
            </a:pPr>
            <a:r>
              <a:rPr lang="en-US" sz="1700" b="0" i="0" dirty="0">
                <a:effectLst/>
              </a:rPr>
              <a:t>Thermostat hard-wire ready</a:t>
            </a:r>
          </a:p>
          <a:p>
            <a:pPr indent="-182880">
              <a:lnSpc>
                <a:spcPct val="90000"/>
              </a:lnSpc>
              <a:spcAft>
                <a:spcPts val="600"/>
              </a:spcAft>
              <a:buClr>
                <a:schemeClr val="tx1">
                  <a:lumMod val="85000"/>
                  <a:lumOff val="15000"/>
                </a:schemeClr>
              </a:buClr>
              <a:buFont typeface="Garamond" pitchFamily="18" charset="0"/>
              <a:buChar char="◦"/>
            </a:pPr>
            <a:r>
              <a:rPr lang="en-US" sz="1700" b="0" i="0" dirty="0">
                <a:effectLst/>
              </a:rPr>
              <a:t>Can produce up to 5000 BTU of heat, enough to heat up to 500 sq feet</a:t>
            </a:r>
          </a:p>
          <a:p>
            <a:pPr indent="-182880">
              <a:lnSpc>
                <a:spcPct val="90000"/>
              </a:lnSpc>
              <a:spcAft>
                <a:spcPts val="600"/>
              </a:spcAft>
              <a:buClr>
                <a:schemeClr val="tx1">
                  <a:lumMod val="85000"/>
                  <a:lumOff val="15000"/>
                </a:schemeClr>
              </a:buClr>
              <a:buFont typeface="Garamond" pitchFamily="18" charset="0"/>
              <a:buChar char="◦"/>
            </a:pPr>
            <a:r>
              <a:rPr lang="en-US" sz="1700" b="0" i="0" dirty="0">
                <a:effectLst/>
              </a:rPr>
              <a:t>Flame can operate without heat</a:t>
            </a:r>
          </a:p>
          <a:p>
            <a:pPr indent="-182880">
              <a:lnSpc>
                <a:spcPct val="90000"/>
              </a:lnSpc>
              <a:spcAft>
                <a:spcPts val="600"/>
              </a:spcAft>
              <a:buClr>
                <a:schemeClr val="tx1">
                  <a:lumMod val="85000"/>
                  <a:lumOff val="15000"/>
                </a:schemeClr>
              </a:buClr>
              <a:buFont typeface="Garamond" pitchFamily="18" charset="0"/>
              <a:buChar char="◦"/>
            </a:pPr>
            <a:r>
              <a:rPr lang="en-US" sz="1700" b="0" i="0" dirty="0">
                <a:effectLst/>
              </a:rPr>
              <a:t>Single remote control for flame &amp; heater included</a:t>
            </a:r>
          </a:p>
          <a:p>
            <a:pPr indent="-182880">
              <a:lnSpc>
                <a:spcPct val="90000"/>
              </a:lnSpc>
              <a:spcAft>
                <a:spcPts val="600"/>
              </a:spcAft>
              <a:buClr>
                <a:schemeClr val="tx1">
                  <a:lumMod val="85000"/>
                  <a:lumOff val="15000"/>
                </a:schemeClr>
              </a:buClr>
              <a:buFont typeface="Garamond" pitchFamily="18" charset="0"/>
              <a:buChar char="◦"/>
            </a:pPr>
            <a:r>
              <a:rPr lang="en-US" sz="1700" b="0" i="0" dirty="0">
                <a:effectLst/>
              </a:rPr>
              <a:t>Full frame viewing – unit allows for choice of finishing material to come right to the glass</a:t>
            </a:r>
          </a:p>
          <a:p>
            <a:pPr indent="-182880">
              <a:lnSpc>
                <a:spcPct val="90000"/>
              </a:lnSpc>
              <a:spcAft>
                <a:spcPts val="600"/>
              </a:spcAft>
              <a:buClr>
                <a:schemeClr val="tx1">
                  <a:lumMod val="85000"/>
                  <a:lumOff val="15000"/>
                </a:schemeClr>
              </a:buClr>
              <a:buFont typeface="Garamond" pitchFamily="18" charset="0"/>
              <a:buChar char="◦"/>
            </a:pPr>
            <a:r>
              <a:rPr lang="en-US" sz="1700" b="0" i="0" dirty="0">
                <a:effectLst/>
              </a:rPr>
              <a:t>Optional black steel surround comes in the box, it is up to you if you want to use it or not</a:t>
            </a:r>
          </a:p>
          <a:p>
            <a:pPr marL="285750" indent="-182880">
              <a:lnSpc>
                <a:spcPct val="90000"/>
              </a:lnSpc>
              <a:spcAft>
                <a:spcPts val="600"/>
              </a:spcAft>
              <a:buClr>
                <a:schemeClr val="tx1">
                  <a:lumMod val="85000"/>
                  <a:lumOff val="15000"/>
                </a:schemeClr>
              </a:buClr>
              <a:buFont typeface="Garamond" pitchFamily="18" charset="0"/>
              <a:buChar char="◦"/>
            </a:pPr>
            <a:endParaRPr lang="en-US" sz="1700" dirty="0"/>
          </a:p>
        </p:txBody>
      </p:sp>
      <p:sp>
        <p:nvSpPr>
          <p:cNvPr id="21" name="Rectangle 20">
            <a:extLst>
              <a:ext uri="{FF2B5EF4-FFF2-40B4-BE49-F238E27FC236}">
                <a16:creationId xmlns:a16="http://schemas.microsoft.com/office/drawing/2014/main" id="{8FB4235C-4505-46C7-AD8F-8769A1972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txBody>
          <a:bodyPr/>
          <a:lstStyle/>
          <a:p>
            <a:endParaRPr lang="en-US"/>
          </a:p>
        </p:txBody>
      </p:sp>
      <p:sp>
        <p:nvSpPr>
          <p:cNvPr id="7" name="TextBox 6">
            <a:extLst>
              <a:ext uri="{FF2B5EF4-FFF2-40B4-BE49-F238E27FC236}">
                <a16:creationId xmlns:a16="http://schemas.microsoft.com/office/drawing/2014/main" id="{C038D341-2A3A-C8E8-C5F7-19E79C04DD63}"/>
              </a:ext>
            </a:extLst>
          </p:cNvPr>
          <p:cNvSpPr txBox="1"/>
          <p:nvPr/>
        </p:nvSpPr>
        <p:spPr>
          <a:xfrm>
            <a:off x="1185863" y="1542210"/>
            <a:ext cx="3678058" cy="646331"/>
          </a:xfrm>
          <a:prstGeom prst="rect">
            <a:avLst/>
          </a:prstGeom>
          <a:noFill/>
        </p:spPr>
        <p:txBody>
          <a:bodyPr wrap="none" rtlCol="0">
            <a:spAutoFit/>
          </a:bodyPr>
          <a:lstStyle/>
          <a:p>
            <a:r>
              <a:rPr lang="en-US" sz="1800" i="0" dirty="0" err="1">
                <a:solidFill>
                  <a:schemeClr val="tx1">
                    <a:lumMod val="85000"/>
                    <a:lumOff val="15000"/>
                  </a:schemeClr>
                </a:solidFill>
                <a:latin typeface="+mj-lt"/>
              </a:rPr>
              <a:t>Remii</a:t>
            </a:r>
            <a:r>
              <a:rPr lang="en-US" sz="1800" i="0" dirty="0">
                <a:solidFill>
                  <a:schemeClr val="tx1">
                    <a:lumMod val="85000"/>
                    <a:lumOff val="15000"/>
                  </a:schemeClr>
                </a:solidFill>
                <a:latin typeface="+mj-lt"/>
              </a:rPr>
              <a:t> Extra Slim Electric Fireplace</a:t>
            </a:r>
          </a:p>
          <a:p>
            <a:endParaRPr lang="en-US" dirty="0"/>
          </a:p>
        </p:txBody>
      </p:sp>
    </p:spTree>
    <p:extLst>
      <p:ext uri="{BB962C8B-B14F-4D97-AF65-F5344CB8AC3E}">
        <p14:creationId xmlns:p14="http://schemas.microsoft.com/office/powerpoint/2010/main" val="3957855032"/>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96979BF-5133-4D6C-1463-C8DAFB36B4F1}"/>
              </a:ext>
            </a:extLst>
          </p:cNvPr>
          <p:cNvPicPr>
            <a:picLocks noChangeAspect="1"/>
          </p:cNvPicPr>
          <p:nvPr/>
        </p:nvPicPr>
        <p:blipFill>
          <a:blip r:embed="rId2"/>
          <a:srcRect l="23800" r="23800"/>
          <a:stretch/>
        </p:blipFill>
        <p:spPr>
          <a:xfrm>
            <a:off x="20" y="10"/>
            <a:ext cx="6392647" cy="6857990"/>
          </a:xfrm>
          <a:prstGeom prst="rect">
            <a:avLst/>
          </a:prstGeom>
        </p:spPr>
      </p:pic>
      <p:sp>
        <p:nvSpPr>
          <p:cNvPr id="23" name="Rectangle 22">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C24A09C-85A8-5872-1363-C2A39D584132}"/>
              </a:ext>
            </a:extLst>
          </p:cNvPr>
          <p:cNvSpPr txBox="1"/>
          <p:nvPr/>
        </p:nvSpPr>
        <p:spPr>
          <a:xfrm>
            <a:off x="6892632" y="1469104"/>
            <a:ext cx="4472921" cy="1371600"/>
          </a:xfrm>
          <a:prstGeom prst="rect">
            <a:avLst/>
          </a:prstGeom>
        </p:spPr>
        <p:txBody>
          <a:bodyPr vert="horz" lIns="91440" tIns="45720" rIns="91440" bIns="45720" rtlCol="0" anchor="ctr">
            <a:normAutofit/>
          </a:bodyPr>
          <a:lstStyle/>
          <a:p>
            <a:pPr algn="l"/>
            <a:r>
              <a:rPr lang="en-CA" sz="4000" b="0" i="0" dirty="0" err="1">
                <a:solidFill>
                  <a:srgbClr val="000000"/>
                </a:solidFill>
                <a:effectLst/>
                <a:latin typeface="Raleway" pitchFamily="2" charset="77"/>
              </a:rPr>
              <a:t>Remii</a:t>
            </a:r>
            <a:r>
              <a:rPr lang="en-CA" sz="4000" b="0" i="0" dirty="0">
                <a:solidFill>
                  <a:srgbClr val="000000"/>
                </a:solidFill>
                <a:effectLst/>
                <a:latin typeface="Raleway" pitchFamily="2" charset="77"/>
              </a:rPr>
              <a:t> DEEP Electric Fireplace</a:t>
            </a:r>
          </a:p>
        </p:txBody>
      </p:sp>
      <p:pic>
        <p:nvPicPr>
          <p:cNvPr id="8" name="Content Placeholder 7">
            <a:extLst>
              <a:ext uri="{FF2B5EF4-FFF2-40B4-BE49-F238E27FC236}">
                <a16:creationId xmlns:a16="http://schemas.microsoft.com/office/drawing/2014/main" id="{6A7F76AA-1149-AD94-B43E-145E9EB5B235}"/>
              </a:ext>
            </a:extLst>
          </p:cNvPr>
          <p:cNvPicPr>
            <a:picLocks noGrp="1" noChangeAspect="1"/>
          </p:cNvPicPr>
          <p:nvPr>
            <p:ph idx="1"/>
          </p:nvPr>
        </p:nvPicPr>
        <p:blipFill>
          <a:blip r:embed="rId3"/>
          <a:stretch/>
        </p:blipFill>
        <p:spPr>
          <a:xfrm>
            <a:off x="6540500" y="3023085"/>
            <a:ext cx="5018210" cy="2399331"/>
          </a:xfrm>
        </p:spPr>
      </p:pic>
    </p:spTree>
    <p:extLst>
      <p:ext uri="{BB962C8B-B14F-4D97-AF65-F5344CB8AC3E}">
        <p14:creationId xmlns:p14="http://schemas.microsoft.com/office/powerpoint/2010/main" val="1773971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E192707B-B929-41A7-9B41-E959A1C68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dining room with a fireplace&#10;&#10;Description automatically generated">
            <a:extLst>
              <a:ext uri="{FF2B5EF4-FFF2-40B4-BE49-F238E27FC236}">
                <a16:creationId xmlns:a16="http://schemas.microsoft.com/office/drawing/2014/main" id="{CD44E1DA-A399-A9C5-4B9C-1AC5F8B2B917}"/>
              </a:ext>
            </a:extLst>
          </p:cNvPr>
          <p:cNvPicPr>
            <a:picLocks noGrp="1" noChangeAspect="1"/>
          </p:cNvPicPr>
          <p:nvPr>
            <p:ph idx="1"/>
          </p:nvPr>
        </p:nvPicPr>
        <p:blipFill rotWithShape="1">
          <a:blip r:embed="rId2">
            <a:alphaModFix amt="35000"/>
          </a:blip>
          <a:srcRect t="15730"/>
          <a:stretch/>
        </p:blipFill>
        <p:spPr>
          <a:xfrm>
            <a:off x="20" y="10"/>
            <a:ext cx="12191980" cy="6857990"/>
          </a:xfrm>
          <a:prstGeom prst="rect">
            <a:avLst/>
          </a:prstGeom>
        </p:spPr>
      </p:pic>
      <p:sp>
        <p:nvSpPr>
          <p:cNvPr id="42" name="Rectangle 41">
            <a:extLst>
              <a:ext uri="{FF2B5EF4-FFF2-40B4-BE49-F238E27FC236}">
                <a16:creationId xmlns:a16="http://schemas.microsoft.com/office/drawing/2014/main" id="{8FB4235C-4505-46C7-AD8F-8769A1972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txBody>
          <a:bodyPr/>
          <a:lstStyle/>
          <a:p>
            <a:endParaRPr lang="en-US"/>
          </a:p>
        </p:txBody>
      </p:sp>
      <p:sp>
        <p:nvSpPr>
          <p:cNvPr id="4" name="TextBox 3">
            <a:extLst>
              <a:ext uri="{FF2B5EF4-FFF2-40B4-BE49-F238E27FC236}">
                <a16:creationId xmlns:a16="http://schemas.microsoft.com/office/drawing/2014/main" id="{4A5679FD-0F19-1421-A6E7-118F8F3EFC89}"/>
              </a:ext>
            </a:extLst>
          </p:cNvPr>
          <p:cNvSpPr txBox="1"/>
          <p:nvPr/>
        </p:nvSpPr>
        <p:spPr>
          <a:xfrm>
            <a:off x="738188" y="2072929"/>
            <a:ext cx="10058400" cy="4254137"/>
          </a:xfrm>
          <a:prstGeom prst="rect">
            <a:avLst/>
          </a:prstGeom>
        </p:spPr>
        <p:txBody>
          <a:bodyPr vert="horz" lIns="91440" tIns="45720" rIns="91440" bIns="45720" rtlCol="0">
            <a:normAutofit fontScale="92500" lnSpcReduction="10000"/>
          </a:bodyPr>
          <a:lstStyle/>
          <a:p>
            <a:pPr indent="-182880">
              <a:lnSpc>
                <a:spcPct val="90000"/>
              </a:lnSpc>
              <a:spcAft>
                <a:spcPts val="600"/>
              </a:spcAft>
              <a:buClr>
                <a:schemeClr val="tx1">
                  <a:lumMod val="85000"/>
                  <a:lumOff val="15000"/>
                </a:schemeClr>
              </a:buClr>
              <a:buFont typeface="Garamond" pitchFamily="18" charset="0"/>
              <a:buChar char="◦"/>
            </a:pPr>
            <a:r>
              <a:rPr lang="en-US" sz="1700" b="0" i="0" dirty="0">
                <a:effectLst/>
              </a:rPr>
              <a:t>Sizes: 45 Inch, 55 Inch, 65 Inch</a:t>
            </a:r>
          </a:p>
          <a:p>
            <a:pPr indent="-182880">
              <a:lnSpc>
                <a:spcPct val="90000"/>
              </a:lnSpc>
              <a:spcAft>
                <a:spcPts val="600"/>
              </a:spcAft>
              <a:buClr>
                <a:schemeClr val="tx1">
                  <a:lumMod val="85000"/>
                  <a:lumOff val="15000"/>
                </a:schemeClr>
              </a:buClr>
              <a:buFont typeface="Garamond" pitchFamily="18" charset="0"/>
              <a:buChar char="◦"/>
            </a:pPr>
            <a:r>
              <a:rPr lang="en-US" sz="1700" b="0" i="0" dirty="0">
                <a:effectLst/>
              </a:rPr>
              <a:t>All models are rated for either indoor/outdoor applications</a:t>
            </a:r>
          </a:p>
          <a:p>
            <a:pPr indent="-182880">
              <a:lnSpc>
                <a:spcPct val="90000"/>
              </a:lnSpc>
              <a:spcAft>
                <a:spcPts val="600"/>
              </a:spcAft>
              <a:buClr>
                <a:schemeClr val="tx1">
                  <a:lumMod val="85000"/>
                  <a:lumOff val="15000"/>
                </a:schemeClr>
              </a:buClr>
              <a:buFont typeface="Garamond" pitchFamily="18" charset="0"/>
              <a:buChar char="◦"/>
            </a:pPr>
            <a:r>
              <a:rPr lang="en-US" sz="1700" b="0" i="0" dirty="0">
                <a:effectLst/>
              </a:rPr>
              <a:t>Cover MUST be purchased for outdoor installations</a:t>
            </a:r>
          </a:p>
          <a:p>
            <a:pPr indent="-182880">
              <a:lnSpc>
                <a:spcPct val="90000"/>
              </a:lnSpc>
              <a:spcAft>
                <a:spcPts val="600"/>
              </a:spcAft>
              <a:buClr>
                <a:schemeClr val="tx1">
                  <a:lumMod val="85000"/>
                  <a:lumOff val="15000"/>
                </a:schemeClr>
              </a:buClr>
              <a:buFont typeface="Garamond" pitchFamily="18" charset="0"/>
              <a:buChar char="◦"/>
            </a:pPr>
            <a:r>
              <a:rPr lang="en-US" sz="1700" b="0" i="0" dirty="0">
                <a:effectLst/>
              </a:rPr>
              <a:t>State of the art flame presentation:  Vibrant, multi-colored state of the art flame presentation – change from Yellow to Orange to Red with just a click of the remote.</a:t>
            </a:r>
          </a:p>
          <a:p>
            <a:pPr indent="-182880">
              <a:lnSpc>
                <a:spcPct val="90000"/>
              </a:lnSpc>
              <a:spcAft>
                <a:spcPts val="600"/>
              </a:spcAft>
              <a:buClr>
                <a:schemeClr val="tx1">
                  <a:lumMod val="85000"/>
                  <a:lumOff val="15000"/>
                </a:schemeClr>
              </a:buClr>
              <a:buFont typeface="Garamond" pitchFamily="18" charset="0"/>
              <a:buChar char="◦"/>
            </a:pPr>
            <a:r>
              <a:rPr lang="en-US" sz="1700" b="0" i="0" dirty="0">
                <a:effectLst/>
              </a:rPr>
              <a:t>Ambient Canopy lighting in 13 colors</a:t>
            </a:r>
          </a:p>
          <a:p>
            <a:pPr indent="-182880">
              <a:lnSpc>
                <a:spcPct val="90000"/>
              </a:lnSpc>
              <a:spcAft>
                <a:spcPts val="600"/>
              </a:spcAft>
              <a:buClr>
                <a:schemeClr val="tx1">
                  <a:lumMod val="85000"/>
                  <a:lumOff val="15000"/>
                </a:schemeClr>
              </a:buClr>
              <a:buFont typeface="Garamond" pitchFamily="18" charset="0"/>
              <a:buChar char="◦"/>
            </a:pPr>
            <a:r>
              <a:rPr lang="en-US" sz="1700" b="0" i="0" dirty="0">
                <a:effectLst/>
              </a:rPr>
              <a:t>DEEP models have 2 flame sets</a:t>
            </a:r>
          </a:p>
          <a:p>
            <a:pPr indent="-182880">
              <a:lnSpc>
                <a:spcPct val="90000"/>
              </a:lnSpc>
              <a:spcAft>
                <a:spcPts val="600"/>
              </a:spcAft>
              <a:buClr>
                <a:schemeClr val="tx1">
                  <a:lumMod val="85000"/>
                  <a:lumOff val="15000"/>
                </a:schemeClr>
              </a:buClr>
              <a:buFont typeface="Garamond" pitchFamily="18" charset="0"/>
              <a:buChar char="◦"/>
            </a:pPr>
            <a:r>
              <a:rPr lang="en-US" sz="1700" b="0" i="0" dirty="0">
                <a:effectLst/>
              </a:rPr>
              <a:t>2 Stage heater</a:t>
            </a:r>
          </a:p>
          <a:p>
            <a:pPr indent="-182880">
              <a:lnSpc>
                <a:spcPct val="90000"/>
              </a:lnSpc>
              <a:spcAft>
                <a:spcPts val="600"/>
              </a:spcAft>
              <a:buClr>
                <a:schemeClr val="tx1">
                  <a:lumMod val="85000"/>
                  <a:lumOff val="15000"/>
                </a:schemeClr>
              </a:buClr>
              <a:buFont typeface="Garamond" pitchFamily="18" charset="0"/>
              <a:buChar char="◦"/>
            </a:pPr>
            <a:r>
              <a:rPr lang="en-US" sz="1700" b="0" i="0" dirty="0">
                <a:effectLst/>
              </a:rPr>
              <a:t>Hardwire ready</a:t>
            </a:r>
          </a:p>
          <a:p>
            <a:pPr indent="-182880">
              <a:lnSpc>
                <a:spcPct val="90000"/>
              </a:lnSpc>
              <a:spcAft>
                <a:spcPts val="600"/>
              </a:spcAft>
              <a:buClr>
                <a:schemeClr val="tx1">
                  <a:lumMod val="85000"/>
                  <a:lumOff val="15000"/>
                </a:schemeClr>
              </a:buClr>
              <a:buFont typeface="Garamond" pitchFamily="18" charset="0"/>
              <a:buChar char="◦"/>
            </a:pPr>
            <a:r>
              <a:rPr lang="en-US" sz="1700" b="0" i="0" dirty="0">
                <a:effectLst/>
              </a:rPr>
              <a:t>Thermostat hard-wire ready</a:t>
            </a:r>
          </a:p>
          <a:p>
            <a:pPr indent="-182880">
              <a:lnSpc>
                <a:spcPct val="90000"/>
              </a:lnSpc>
              <a:spcAft>
                <a:spcPts val="600"/>
              </a:spcAft>
              <a:buClr>
                <a:schemeClr val="tx1">
                  <a:lumMod val="85000"/>
                  <a:lumOff val="15000"/>
                </a:schemeClr>
              </a:buClr>
              <a:buFont typeface="Garamond" pitchFamily="18" charset="0"/>
              <a:buChar char="◦"/>
            </a:pPr>
            <a:r>
              <a:rPr lang="en-US" sz="1700" b="0" i="0" dirty="0">
                <a:effectLst/>
              </a:rPr>
              <a:t>Can produce up to 5000 BTU of heat, enough to heat up to 500 sq feet</a:t>
            </a:r>
          </a:p>
          <a:p>
            <a:pPr indent="-182880">
              <a:lnSpc>
                <a:spcPct val="90000"/>
              </a:lnSpc>
              <a:spcAft>
                <a:spcPts val="600"/>
              </a:spcAft>
              <a:buClr>
                <a:schemeClr val="tx1">
                  <a:lumMod val="85000"/>
                  <a:lumOff val="15000"/>
                </a:schemeClr>
              </a:buClr>
              <a:buFont typeface="Garamond" pitchFamily="18" charset="0"/>
              <a:buChar char="◦"/>
            </a:pPr>
            <a:r>
              <a:rPr lang="en-US" sz="1700" b="0" i="0" dirty="0">
                <a:effectLst/>
              </a:rPr>
              <a:t>Flame can operate without heat</a:t>
            </a:r>
          </a:p>
          <a:p>
            <a:pPr indent="-182880">
              <a:lnSpc>
                <a:spcPct val="90000"/>
              </a:lnSpc>
              <a:spcAft>
                <a:spcPts val="600"/>
              </a:spcAft>
              <a:buClr>
                <a:schemeClr val="tx1">
                  <a:lumMod val="85000"/>
                  <a:lumOff val="15000"/>
                </a:schemeClr>
              </a:buClr>
              <a:buFont typeface="Garamond" pitchFamily="18" charset="0"/>
              <a:buChar char="◦"/>
            </a:pPr>
            <a:r>
              <a:rPr lang="en-US" sz="1700" b="0" i="0" dirty="0">
                <a:effectLst/>
              </a:rPr>
              <a:t>Single remote control for flame, ambient canopy lighting &amp; heater included</a:t>
            </a:r>
          </a:p>
          <a:p>
            <a:pPr indent="-182880">
              <a:lnSpc>
                <a:spcPct val="90000"/>
              </a:lnSpc>
              <a:spcAft>
                <a:spcPts val="600"/>
              </a:spcAft>
              <a:buClr>
                <a:schemeClr val="tx1">
                  <a:lumMod val="85000"/>
                  <a:lumOff val="15000"/>
                </a:schemeClr>
              </a:buClr>
              <a:buFont typeface="Garamond" pitchFamily="18" charset="0"/>
              <a:buChar char="◦"/>
            </a:pPr>
            <a:r>
              <a:rPr lang="en-US" sz="1700" b="0" i="0" dirty="0">
                <a:effectLst/>
              </a:rPr>
              <a:t>Full frame viewing – unit allows for choice of finishing material to come right to the glass</a:t>
            </a:r>
            <a:br>
              <a:rPr lang="en-US" sz="1700" b="0" i="0" dirty="0">
                <a:effectLst/>
              </a:rPr>
            </a:br>
            <a:r>
              <a:rPr lang="en-US" sz="1700" b="0" i="0" dirty="0">
                <a:effectLst/>
              </a:rPr>
              <a:t>Optional black steel surround comes in the box, it is up to you if you want to use it or not</a:t>
            </a:r>
          </a:p>
        </p:txBody>
      </p:sp>
      <p:sp>
        <p:nvSpPr>
          <p:cNvPr id="8" name="TextBox 7">
            <a:extLst>
              <a:ext uri="{FF2B5EF4-FFF2-40B4-BE49-F238E27FC236}">
                <a16:creationId xmlns:a16="http://schemas.microsoft.com/office/drawing/2014/main" id="{40137E89-52C1-C5F8-99ED-B31E3D90E47B}"/>
              </a:ext>
            </a:extLst>
          </p:cNvPr>
          <p:cNvSpPr txBox="1"/>
          <p:nvPr/>
        </p:nvSpPr>
        <p:spPr>
          <a:xfrm>
            <a:off x="738188" y="1373520"/>
            <a:ext cx="3243260" cy="646331"/>
          </a:xfrm>
          <a:prstGeom prst="rect">
            <a:avLst/>
          </a:prstGeom>
          <a:noFill/>
        </p:spPr>
        <p:txBody>
          <a:bodyPr wrap="none" rtlCol="0">
            <a:spAutoFit/>
          </a:bodyPr>
          <a:lstStyle/>
          <a:p>
            <a:r>
              <a:rPr lang="en-US" sz="1800" i="0" dirty="0" err="1">
                <a:solidFill>
                  <a:schemeClr val="tx1">
                    <a:lumMod val="85000"/>
                    <a:lumOff val="15000"/>
                  </a:schemeClr>
                </a:solidFill>
                <a:latin typeface="+mj-lt"/>
              </a:rPr>
              <a:t>Remii</a:t>
            </a:r>
            <a:r>
              <a:rPr lang="en-US" sz="1800" i="0" dirty="0">
                <a:solidFill>
                  <a:schemeClr val="tx1">
                    <a:lumMod val="85000"/>
                    <a:lumOff val="15000"/>
                  </a:schemeClr>
                </a:solidFill>
                <a:latin typeface="+mj-lt"/>
              </a:rPr>
              <a:t> Deep Electric Fireplace</a:t>
            </a:r>
          </a:p>
          <a:p>
            <a:endParaRPr lang="en-US" dirty="0"/>
          </a:p>
        </p:txBody>
      </p:sp>
    </p:spTree>
    <p:extLst>
      <p:ext uri="{BB962C8B-B14F-4D97-AF65-F5344CB8AC3E}">
        <p14:creationId xmlns:p14="http://schemas.microsoft.com/office/powerpoint/2010/main" val="1588201862"/>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96979BF-5133-4D6C-1463-C8DAFB36B4F1}"/>
              </a:ext>
            </a:extLst>
          </p:cNvPr>
          <p:cNvPicPr>
            <a:picLocks noChangeAspect="1"/>
          </p:cNvPicPr>
          <p:nvPr/>
        </p:nvPicPr>
        <p:blipFill rotWithShape="1">
          <a:blip r:embed="rId2"/>
          <a:srcRect l="11715" r="39300"/>
          <a:stretch/>
        </p:blipFill>
        <p:spPr>
          <a:xfrm>
            <a:off x="0" y="10"/>
            <a:ext cx="6392647" cy="6857990"/>
          </a:xfrm>
          <a:prstGeom prst="rect">
            <a:avLst/>
          </a:prstGeom>
        </p:spPr>
      </p:pic>
      <p:sp>
        <p:nvSpPr>
          <p:cNvPr id="23" name="Rectangle 22">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C24A09C-85A8-5872-1363-C2A39D584132}"/>
              </a:ext>
            </a:extLst>
          </p:cNvPr>
          <p:cNvSpPr txBox="1"/>
          <p:nvPr/>
        </p:nvSpPr>
        <p:spPr>
          <a:xfrm>
            <a:off x="6892632" y="1469104"/>
            <a:ext cx="4472921" cy="1371600"/>
          </a:xfrm>
          <a:prstGeom prst="rect">
            <a:avLst/>
          </a:prstGeom>
        </p:spPr>
        <p:txBody>
          <a:bodyPr vert="horz" lIns="91440" tIns="45720" rIns="91440" bIns="45720" rtlCol="0" anchor="ctr">
            <a:normAutofit fontScale="92500"/>
          </a:bodyPr>
          <a:lstStyle/>
          <a:p>
            <a:pPr algn="l"/>
            <a:r>
              <a:rPr lang="en-CA" sz="4000" b="0" i="0" dirty="0" err="1">
                <a:solidFill>
                  <a:srgbClr val="000000"/>
                </a:solidFill>
                <a:effectLst/>
                <a:latin typeface="Raleway" pitchFamily="2" charset="77"/>
              </a:rPr>
              <a:t>Remii</a:t>
            </a:r>
            <a:r>
              <a:rPr lang="en-CA" sz="4000" b="0" i="0" dirty="0">
                <a:solidFill>
                  <a:srgbClr val="000000"/>
                </a:solidFill>
                <a:effectLst/>
                <a:latin typeface="Raleway" pitchFamily="2" charset="77"/>
              </a:rPr>
              <a:t> </a:t>
            </a:r>
            <a:r>
              <a:rPr lang="en-CA" sz="4000" dirty="0">
                <a:solidFill>
                  <a:srgbClr val="000000"/>
                </a:solidFill>
                <a:latin typeface="Raleway" pitchFamily="2" charset="77"/>
              </a:rPr>
              <a:t>EXTRA TALL</a:t>
            </a:r>
            <a:r>
              <a:rPr lang="en-CA" sz="4000" b="0" i="0" dirty="0">
                <a:solidFill>
                  <a:srgbClr val="000000"/>
                </a:solidFill>
                <a:effectLst/>
                <a:latin typeface="Raleway" pitchFamily="2" charset="77"/>
              </a:rPr>
              <a:t> Electric Fireplace</a:t>
            </a:r>
          </a:p>
        </p:txBody>
      </p:sp>
      <p:pic>
        <p:nvPicPr>
          <p:cNvPr id="8" name="Content Placeholder 7">
            <a:extLst>
              <a:ext uri="{FF2B5EF4-FFF2-40B4-BE49-F238E27FC236}">
                <a16:creationId xmlns:a16="http://schemas.microsoft.com/office/drawing/2014/main" id="{6A7F76AA-1149-AD94-B43E-145E9EB5B235}"/>
              </a:ext>
            </a:extLst>
          </p:cNvPr>
          <p:cNvPicPr>
            <a:picLocks noGrp="1" noChangeAspect="1"/>
          </p:cNvPicPr>
          <p:nvPr>
            <p:ph idx="1"/>
          </p:nvPr>
        </p:nvPicPr>
        <p:blipFill>
          <a:blip r:embed="rId3"/>
          <a:srcRect/>
          <a:stretch/>
        </p:blipFill>
        <p:spPr>
          <a:xfrm>
            <a:off x="6540500" y="3023085"/>
            <a:ext cx="5018210" cy="2399331"/>
          </a:xfrm>
        </p:spPr>
      </p:pic>
    </p:spTree>
    <p:extLst>
      <p:ext uri="{BB962C8B-B14F-4D97-AF65-F5344CB8AC3E}">
        <p14:creationId xmlns:p14="http://schemas.microsoft.com/office/powerpoint/2010/main" val="3374331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E192707B-B929-41A7-9B41-E959A1C68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fireplace above a couch&#10;&#10;Description automatically generated">
            <a:extLst>
              <a:ext uri="{FF2B5EF4-FFF2-40B4-BE49-F238E27FC236}">
                <a16:creationId xmlns:a16="http://schemas.microsoft.com/office/drawing/2014/main" id="{CD44E1DA-A399-A9C5-4B9C-1AC5F8B2B917}"/>
              </a:ext>
            </a:extLst>
          </p:cNvPr>
          <p:cNvPicPr>
            <a:picLocks noGrp="1" noChangeAspect="1"/>
          </p:cNvPicPr>
          <p:nvPr>
            <p:ph idx="1"/>
          </p:nvPr>
        </p:nvPicPr>
        <p:blipFill rotWithShape="1">
          <a:blip r:embed="rId2">
            <a:alphaModFix amt="35000"/>
          </a:blip>
          <a:srcRect/>
          <a:stretch/>
        </p:blipFill>
        <p:spPr>
          <a:xfrm>
            <a:off x="20" y="10"/>
            <a:ext cx="12191980" cy="6857990"/>
          </a:xfrm>
          <a:prstGeom prst="rect">
            <a:avLst/>
          </a:prstGeom>
        </p:spPr>
      </p:pic>
      <p:sp>
        <p:nvSpPr>
          <p:cNvPr id="4" name="TextBox 3">
            <a:extLst>
              <a:ext uri="{FF2B5EF4-FFF2-40B4-BE49-F238E27FC236}">
                <a16:creationId xmlns:a16="http://schemas.microsoft.com/office/drawing/2014/main" id="{4A5679FD-0F19-1421-A6E7-118F8F3EFC89}"/>
              </a:ext>
            </a:extLst>
          </p:cNvPr>
          <p:cNvSpPr txBox="1"/>
          <p:nvPr/>
        </p:nvSpPr>
        <p:spPr>
          <a:xfrm>
            <a:off x="1066800" y="1885950"/>
            <a:ext cx="10058400" cy="4066794"/>
          </a:xfrm>
          <a:prstGeom prst="rect">
            <a:avLst/>
          </a:prstGeom>
        </p:spPr>
        <p:txBody>
          <a:bodyPr vert="horz" lIns="91440" tIns="45720" rIns="91440" bIns="45720" rtlCol="0">
            <a:normAutofit lnSpcReduction="10000"/>
          </a:bodyPr>
          <a:lstStyle/>
          <a:p>
            <a:pPr indent="-182880">
              <a:lnSpc>
                <a:spcPct val="90000"/>
              </a:lnSpc>
              <a:spcAft>
                <a:spcPts val="600"/>
              </a:spcAft>
              <a:buClr>
                <a:schemeClr val="tx1">
                  <a:lumMod val="85000"/>
                  <a:lumOff val="15000"/>
                </a:schemeClr>
              </a:buClr>
              <a:buFont typeface="Garamond" pitchFamily="18" charset="0"/>
              <a:buChar char="◦"/>
            </a:pPr>
            <a:r>
              <a:rPr lang="en-US" sz="1300" b="0" i="0" dirty="0">
                <a:effectLst/>
              </a:rPr>
              <a:t>Sizes : 45 Inch, 55 Inch, 65 Inch</a:t>
            </a:r>
          </a:p>
          <a:p>
            <a:pPr indent="-182880">
              <a:lnSpc>
                <a:spcPct val="90000"/>
              </a:lnSpc>
              <a:spcAft>
                <a:spcPts val="600"/>
              </a:spcAft>
              <a:buClr>
                <a:schemeClr val="tx1">
                  <a:lumMod val="85000"/>
                  <a:lumOff val="15000"/>
                </a:schemeClr>
              </a:buClr>
              <a:buFont typeface="Garamond" pitchFamily="18" charset="0"/>
              <a:buChar char="◦"/>
            </a:pPr>
            <a:r>
              <a:rPr lang="en-US" sz="1300" b="0" i="0" dirty="0">
                <a:effectLst/>
              </a:rPr>
              <a:t>All models are rated for indoor or outdoor applications</a:t>
            </a:r>
          </a:p>
          <a:p>
            <a:pPr indent="-182880">
              <a:lnSpc>
                <a:spcPct val="90000"/>
              </a:lnSpc>
              <a:spcAft>
                <a:spcPts val="600"/>
              </a:spcAft>
              <a:buClr>
                <a:schemeClr val="tx1">
                  <a:lumMod val="85000"/>
                  <a:lumOff val="15000"/>
                </a:schemeClr>
              </a:buClr>
              <a:buFont typeface="Garamond" pitchFamily="18" charset="0"/>
              <a:buChar char="◦"/>
            </a:pPr>
            <a:r>
              <a:rPr lang="en-US" sz="1300" b="0" i="0" dirty="0">
                <a:effectLst/>
              </a:rPr>
              <a:t>Incredible 17 3/4″ high viewing area</a:t>
            </a:r>
          </a:p>
          <a:p>
            <a:pPr indent="-182880">
              <a:lnSpc>
                <a:spcPct val="90000"/>
              </a:lnSpc>
              <a:spcAft>
                <a:spcPts val="600"/>
              </a:spcAft>
              <a:buClr>
                <a:schemeClr val="tx1">
                  <a:lumMod val="85000"/>
                  <a:lumOff val="15000"/>
                </a:schemeClr>
              </a:buClr>
              <a:buFont typeface="Garamond" pitchFamily="18" charset="0"/>
              <a:buChar char="◦"/>
            </a:pPr>
            <a:r>
              <a:rPr lang="en-US" sz="1300" b="0" i="0" dirty="0">
                <a:effectLst/>
              </a:rPr>
              <a:t>Black glass side panels</a:t>
            </a:r>
          </a:p>
          <a:p>
            <a:pPr indent="-182880">
              <a:lnSpc>
                <a:spcPct val="90000"/>
              </a:lnSpc>
              <a:spcAft>
                <a:spcPts val="600"/>
              </a:spcAft>
              <a:buClr>
                <a:schemeClr val="tx1">
                  <a:lumMod val="85000"/>
                  <a:lumOff val="15000"/>
                </a:schemeClr>
              </a:buClr>
              <a:buFont typeface="Garamond" pitchFamily="18" charset="0"/>
              <a:buChar char="◦"/>
            </a:pPr>
            <a:r>
              <a:rPr lang="en-US" sz="1300" b="0" i="0" dirty="0">
                <a:effectLst/>
              </a:rPr>
              <a:t>Mirrored media tray</a:t>
            </a:r>
          </a:p>
          <a:p>
            <a:pPr indent="-182880">
              <a:lnSpc>
                <a:spcPct val="90000"/>
              </a:lnSpc>
              <a:spcAft>
                <a:spcPts val="600"/>
              </a:spcAft>
              <a:buClr>
                <a:schemeClr val="tx1">
                  <a:lumMod val="85000"/>
                  <a:lumOff val="15000"/>
                </a:schemeClr>
              </a:buClr>
              <a:buFont typeface="Garamond" pitchFamily="18" charset="0"/>
              <a:buChar char="◦"/>
            </a:pPr>
            <a:r>
              <a:rPr lang="en-US" sz="1300" b="0" i="0" dirty="0">
                <a:effectLst/>
              </a:rPr>
              <a:t>State of the art flame presentation: Vibrant, multi-colored state of the art flame presentation – change from Yellow to Orange to Red with just a click of the remote.</a:t>
            </a:r>
          </a:p>
          <a:p>
            <a:pPr indent="-182880">
              <a:lnSpc>
                <a:spcPct val="90000"/>
              </a:lnSpc>
              <a:spcAft>
                <a:spcPts val="600"/>
              </a:spcAft>
              <a:buClr>
                <a:schemeClr val="tx1">
                  <a:lumMod val="85000"/>
                  <a:lumOff val="15000"/>
                </a:schemeClr>
              </a:buClr>
              <a:buFont typeface="Garamond" pitchFamily="18" charset="0"/>
              <a:buChar char="◦"/>
            </a:pPr>
            <a:r>
              <a:rPr lang="en-US" sz="1300" b="0" i="0" dirty="0">
                <a:effectLst/>
              </a:rPr>
              <a:t>Ambient Canopy lighting in 13 colors</a:t>
            </a:r>
          </a:p>
          <a:p>
            <a:pPr indent="-182880">
              <a:lnSpc>
                <a:spcPct val="90000"/>
              </a:lnSpc>
              <a:spcAft>
                <a:spcPts val="600"/>
              </a:spcAft>
              <a:buClr>
                <a:schemeClr val="tx1">
                  <a:lumMod val="85000"/>
                  <a:lumOff val="15000"/>
                </a:schemeClr>
              </a:buClr>
              <a:buFont typeface="Garamond" pitchFamily="18" charset="0"/>
              <a:buChar char="◦"/>
            </a:pPr>
            <a:r>
              <a:rPr lang="en-US" sz="1300" b="0" i="0" dirty="0">
                <a:effectLst/>
              </a:rPr>
              <a:t>DEEP models have 2 flame sets</a:t>
            </a:r>
          </a:p>
          <a:p>
            <a:pPr indent="-182880">
              <a:lnSpc>
                <a:spcPct val="90000"/>
              </a:lnSpc>
              <a:spcAft>
                <a:spcPts val="600"/>
              </a:spcAft>
              <a:buClr>
                <a:schemeClr val="tx1">
                  <a:lumMod val="85000"/>
                  <a:lumOff val="15000"/>
                </a:schemeClr>
              </a:buClr>
              <a:buFont typeface="Garamond" pitchFamily="18" charset="0"/>
              <a:buChar char="◦"/>
            </a:pPr>
            <a:r>
              <a:rPr lang="en-US" sz="1300" b="0" i="0" dirty="0">
                <a:effectLst/>
              </a:rPr>
              <a:t>2 Stage heater</a:t>
            </a:r>
          </a:p>
          <a:p>
            <a:pPr indent="-182880">
              <a:lnSpc>
                <a:spcPct val="90000"/>
              </a:lnSpc>
              <a:spcAft>
                <a:spcPts val="600"/>
              </a:spcAft>
              <a:buClr>
                <a:schemeClr val="tx1">
                  <a:lumMod val="85000"/>
                  <a:lumOff val="15000"/>
                </a:schemeClr>
              </a:buClr>
              <a:buFont typeface="Garamond" pitchFamily="18" charset="0"/>
              <a:buChar char="◦"/>
            </a:pPr>
            <a:r>
              <a:rPr lang="en-US" sz="1300" b="0" i="0" dirty="0">
                <a:effectLst/>
              </a:rPr>
              <a:t>Hardwire ready</a:t>
            </a:r>
          </a:p>
          <a:p>
            <a:pPr indent="-182880">
              <a:lnSpc>
                <a:spcPct val="90000"/>
              </a:lnSpc>
              <a:spcAft>
                <a:spcPts val="600"/>
              </a:spcAft>
              <a:buClr>
                <a:schemeClr val="tx1">
                  <a:lumMod val="85000"/>
                  <a:lumOff val="15000"/>
                </a:schemeClr>
              </a:buClr>
              <a:buFont typeface="Garamond" pitchFamily="18" charset="0"/>
              <a:buChar char="◦"/>
            </a:pPr>
            <a:r>
              <a:rPr lang="en-US" sz="1300" b="0" i="0" dirty="0">
                <a:effectLst/>
              </a:rPr>
              <a:t>Thermostat hard-wire ready</a:t>
            </a:r>
          </a:p>
          <a:p>
            <a:pPr indent="-182880">
              <a:lnSpc>
                <a:spcPct val="90000"/>
              </a:lnSpc>
              <a:spcAft>
                <a:spcPts val="600"/>
              </a:spcAft>
              <a:buClr>
                <a:schemeClr val="tx1">
                  <a:lumMod val="85000"/>
                  <a:lumOff val="15000"/>
                </a:schemeClr>
              </a:buClr>
              <a:buFont typeface="Garamond" pitchFamily="18" charset="0"/>
              <a:buChar char="◦"/>
            </a:pPr>
            <a:r>
              <a:rPr lang="en-US" sz="1300" b="0" i="0" dirty="0">
                <a:effectLst/>
              </a:rPr>
              <a:t>Can produce up to 5000 BTU of heat, enough to heat up to 500 sq feet</a:t>
            </a:r>
          </a:p>
          <a:p>
            <a:pPr indent="-182880">
              <a:lnSpc>
                <a:spcPct val="90000"/>
              </a:lnSpc>
              <a:spcAft>
                <a:spcPts val="600"/>
              </a:spcAft>
              <a:buClr>
                <a:schemeClr val="tx1">
                  <a:lumMod val="85000"/>
                  <a:lumOff val="15000"/>
                </a:schemeClr>
              </a:buClr>
              <a:buFont typeface="Garamond" pitchFamily="18" charset="0"/>
              <a:buChar char="◦"/>
            </a:pPr>
            <a:r>
              <a:rPr lang="en-US" sz="1300" b="0" i="0" dirty="0">
                <a:effectLst/>
              </a:rPr>
              <a:t>Flame can operate without heat</a:t>
            </a:r>
          </a:p>
          <a:p>
            <a:pPr indent="-182880">
              <a:lnSpc>
                <a:spcPct val="90000"/>
              </a:lnSpc>
              <a:spcAft>
                <a:spcPts val="600"/>
              </a:spcAft>
              <a:buClr>
                <a:schemeClr val="tx1">
                  <a:lumMod val="85000"/>
                  <a:lumOff val="15000"/>
                </a:schemeClr>
              </a:buClr>
              <a:buFont typeface="Garamond" pitchFamily="18" charset="0"/>
              <a:buChar char="◦"/>
            </a:pPr>
            <a:r>
              <a:rPr lang="en-US" sz="1300" b="0" i="0" dirty="0">
                <a:effectLst/>
              </a:rPr>
              <a:t>Single remote control for flame, ambient canopy lighting &amp; heater included</a:t>
            </a:r>
          </a:p>
          <a:p>
            <a:pPr indent="-182880">
              <a:lnSpc>
                <a:spcPct val="90000"/>
              </a:lnSpc>
              <a:spcAft>
                <a:spcPts val="600"/>
              </a:spcAft>
              <a:buClr>
                <a:schemeClr val="tx1">
                  <a:lumMod val="85000"/>
                  <a:lumOff val="15000"/>
                </a:schemeClr>
              </a:buClr>
              <a:buFont typeface="Garamond" pitchFamily="18" charset="0"/>
              <a:buChar char="◦"/>
            </a:pPr>
            <a:r>
              <a:rPr lang="en-US" sz="1300" b="0" i="0" dirty="0">
                <a:effectLst/>
              </a:rPr>
              <a:t>Full frame viewing – unit allows for choice of finishing material to come right to the glass</a:t>
            </a:r>
          </a:p>
          <a:p>
            <a:pPr indent="-182880">
              <a:lnSpc>
                <a:spcPct val="90000"/>
              </a:lnSpc>
              <a:spcAft>
                <a:spcPts val="600"/>
              </a:spcAft>
              <a:buClr>
                <a:schemeClr val="tx1">
                  <a:lumMod val="85000"/>
                  <a:lumOff val="15000"/>
                </a:schemeClr>
              </a:buClr>
              <a:buFont typeface="Garamond" pitchFamily="18" charset="0"/>
              <a:buChar char="◦"/>
            </a:pPr>
            <a:r>
              <a:rPr lang="en-US" sz="1300" b="0" i="0" dirty="0">
                <a:effectLst/>
              </a:rPr>
              <a:t>Optional black steel surround comes in the box, it is up to you if you want to use it or not</a:t>
            </a:r>
          </a:p>
          <a:p>
            <a:pPr indent="-182880">
              <a:lnSpc>
                <a:spcPct val="90000"/>
              </a:lnSpc>
              <a:spcAft>
                <a:spcPts val="600"/>
              </a:spcAft>
              <a:buClr>
                <a:schemeClr val="tx1">
                  <a:lumMod val="85000"/>
                  <a:lumOff val="15000"/>
                </a:schemeClr>
              </a:buClr>
              <a:buFont typeface="Garamond" pitchFamily="18" charset="0"/>
              <a:buChar char="◦"/>
            </a:pPr>
            <a:endParaRPr lang="en-US" sz="1300" b="0" i="0" dirty="0">
              <a:effectLst/>
            </a:endParaRPr>
          </a:p>
        </p:txBody>
      </p:sp>
      <p:sp>
        <p:nvSpPr>
          <p:cNvPr id="49" name="Rectangle 48">
            <a:extLst>
              <a:ext uri="{FF2B5EF4-FFF2-40B4-BE49-F238E27FC236}">
                <a16:creationId xmlns:a16="http://schemas.microsoft.com/office/drawing/2014/main" id="{8FB4235C-4505-46C7-AD8F-8769A1972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txBody>
          <a:bodyPr/>
          <a:lstStyle/>
          <a:p>
            <a:endParaRPr lang="en-US"/>
          </a:p>
        </p:txBody>
      </p:sp>
      <p:sp>
        <p:nvSpPr>
          <p:cNvPr id="3" name="TextBox 2">
            <a:extLst>
              <a:ext uri="{FF2B5EF4-FFF2-40B4-BE49-F238E27FC236}">
                <a16:creationId xmlns:a16="http://schemas.microsoft.com/office/drawing/2014/main" id="{4384F64B-48A9-CB18-E3C9-79A1ABB91B62}"/>
              </a:ext>
            </a:extLst>
          </p:cNvPr>
          <p:cNvSpPr txBox="1"/>
          <p:nvPr/>
        </p:nvSpPr>
        <p:spPr>
          <a:xfrm>
            <a:off x="1066800" y="1239619"/>
            <a:ext cx="6207918" cy="646331"/>
          </a:xfrm>
          <a:prstGeom prst="rect">
            <a:avLst/>
          </a:prstGeom>
          <a:noFill/>
        </p:spPr>
        <p:txBody>
          <a:bodyPr wrap="square">
            <a:spAutoFit/>
          </a:bodyPr>
          <a:lstStyle/>
          <a:p>
            <a:r>
              <a:rPr lang="en-US" sz="1800" i="0" dirty="0" err="1">
                <a:solidFill>
                  <a:schemeClr val="tx1">
                    <a:lumMod val="85000"/>
                    <a:lumOff val="15000"/>
                  </a:schemeClr>
                </a:solidFill>
                <a:latin typeface="+mj-lt"/>
              </a:rPr>
              <a:t>Remii</a:t>
            </a:r>
            <a:r>
              <a:rPr lang="en-US" sz="1800" i="0" dirty="0">
                <a:solidFill>
                  <a:schemeClr val="tx1">
                    <a:lumMod val="85000"/>
                    <a:lumOff val="15000"/>
                  </a:schemeClr>
                </a:solidFill>
                <a:latin typeface="+mj-lt"/>
              </a:rPr>
              <a:t> </a:t>
            </a:r>
            <a:r>
              <a:rPr lang="en-US" dirty="0">
                <a:solidFill>
                  <a:schemeClr val="tx1">
                    <a:lumMod val="85000"/>
                    <a:lumOff val="15000"/>
                  </a:schemeClr>
                </a:solidFill>
                <a:latin typeface="+mj-lt"/>
              </a:rPr>
              <a:t>Extra Tall</a:t>
            </a:r>
            <a:r>
              <a:rPr lang="en-US" sz="1800" i="0" dirty="0">
                <a:solidFill>
                  <a:schemeClr val="tx1">
                    <a:lumMod val="85000"/>
                    <a:lumOff val="15000"/>
                  </a:schemeClr>
                </a:solidFill>
                <a:latin typeface="+mj-lt"/>
              </a:rPr>
              <a:t> Electric Fireplace</a:t>
            </a:r>
          </a:p>
          <a:p>
            <a:endParaRPr lang="en-US" dirty="0"/>
          </a:p>
        </p:txBody>
      </p:sp>
    </p:spTree>
    <p:extLst>
      <p:ext uri="{BB962C8B-B14F-4D97-AF65-F5344CB8AC3E}">
        <p14:creationId xmlns:p14="http://schemas.microsoft.com/office/powerpoint/2010/main" val="2871586228"/>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96979BF-5133-4D6C-1463-C8DAFB36B4F1}"/>
              </a:ext>
            </a:extLst>
          </p:cNvPr>
          <p:cNvPicPr>
            <a:picLocks noChangeAspect="1"/>
          </p:cNvPicPr>
          <p:nvPr/>
        </p:nvPicPr>
        <p:blipFill>
          <a:blip r:embed="rId2"/>
          <a:srcRect l="3393" r="3393"/>
          <a:stretch/>
        </p:blipFill>
        <p:spPr>
          <a:xfrm>
            <a:off x="0" y="6906"/>
            <a:ext cx="6392647" cy="6857990"/>
          </a:xfrm>
          <a:prstGeom prst="rect">
            <a:avLst/>
          </a:prstGeom>
        </p:spPr>
      </p:pic>
      <p:sp>
        <p:nvSpPr>
          <p:cNvPr id="23" name="Rectangle 22">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C24A09C-85A8-5872-1363-C2A39D584132}"/>
              </a:ext>
            </a:extLst>
          </p:cNvPr>
          <p:cNvSpPr txBox="1"/>
          <p:nvPr/>
        </p:nvSpPr>
        <p:spPr>
          <a:xfrm>
            <a:off x="6863673" y="531848"/>
            <a:ext cx="4472921" cy="1371600"/>
          </a:xfrm>
          <a:prstGeom prst="rect">
            <a:avLst/>
          </a:prstGeom>
        </p:spPr>
        <p:txBody>
          <a:bodyPr vert="horz" lIns="91440" tIns="45720" rIns="91440" bIns="45720" rtlCol="0" anchor="ctr">
            <a:normAutofit/>
          </a:bodyPr>
          <a:lstStyle/>
          <a:p>
            <a:r>
              <a:rPr lang="en-CA" sz="4000" b="0" i="0" dirty="0" err="1">
                <a:solidFill>
                  <a:srgbClr val="000000"/>
                </a:solidFill>
                <a:effectLst/>
                <a:latin typeface="Raleway" pitchFamily="2" charset="77"/>
              </a:rPr>
              <a:t>Remii</a:t>
            </a:r>
            <a:r>
              <a:rPr lang="en-CA" sz="4000" b="0" i="0" dirty="0">
                <a:solidFill>
                  <a:srgbClr val="000000"/>
                </a:solidFill>
                <a:effectLst/>
                <a:latin typeface="Raleway" pitchFamily="2" charset="77"/>
              </a:rPr>
              <a:t> BAY-SLIM</a:t>
            </a:r>
          </a:p>
          <a:p>
            <a:pPr algn="l"/>
            <a:r>
              <a:rPr lang="en-CA" sz="4000" b="0" i="0" dirty="0">
                <a:solidFill>
                  <a:srgbClr val="000000"/>
                </a:solidFill>
                <a:effectLst/>
                <a:latin typeface="Raleway" pitchFamily="2" charset="77"/>
              </a:rPr>
              <a:t>Electric Fireplace</a:t>
            </a:r>
          </a:p>
        </p:txBody>
      </p:sp>
      <p:pic>
        <p:nvPicPr>
          <p:cNvPr id="8" name="Content Placeholder 7">
            <a:extLst>
              <a:ext uri="{FF2B5EF4-FFF2-40B4-BE49-F238E27FC236}">
                <a16:creationId xmlns:a16="http://schemas.microsoft.com/office/drawing/2014/main" id="{6A7F76AA-1149-AD94-B43E-145E9EB5B235}"/>
              </a:ext>
            </a:extLst>
          </p:cNvPr>
          <p:cNvPicPr>
            <a:picLocks noGrp="1" noChangeAspect="1"/>
          </p:cNvPicPr>
          <p:nvPr>
            <p:ph idx="1"/>
          </p:nvPr>
        </p:nvPicPr>
        <p:blipFill>
          <a:blip r:embed="rId3"/>
          <a:stretch/>
        </p:blipFill>
        <p:spPr>
          <a:xfrm>
            <a:off x="6540480" y="2300526"/>
            <a:ext cx="5014247" cy="3382688"/>
          </a:xfrm>
        </p:spPr>
      </p:pic>
    </p:spTree>
    <p:extLst>
      <p:ext uri="{BB962C8B-B14F-4D97-AF65-F5344CB8AC3E}">
        <p14:creationId xmlns:p14="http://schemas.microsoft.com/office/powerpoint/2010/main" val="3593520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E192707B-B929-41A7-9B41-E959A1C68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fireplace in a room&#10;&#10;Description automatically generated">
            <a:extLst>
              <a:ext uri="{FF2B5EF4-FFF2-40B4-BE49-F238E27FC236}">
                <a16:creationId xmlns:a16="http://schemas.microsoft.com/office/drawing/2014/main" id="{CD44E1DA-A399-A9C5-4B9C-1AC5F8B2B917}"/>
              </a:ext>
            </a:extLst>
          </p:cNvPr>
          <p:cNvPicPr>
            <a:picLocks noGrp="1" noChangeAspect="1"/>
          </p:cNvPicPr>
          <p:nvPr>
            <p:ph idx="1"/>
          </p:nvPr>
        </p:nvPicPr>
        <p:blipFill rotWithShape="1">
          <a:blip r:embed="rId2">
            <a:alphaModFix amt="35000"/>
          </a:blip>
          <a:srcRect t="25987"/>
          <a:stretch/>
        </p:blipFill>
        <p:spPr>
          <a:xfrm>
            <a:off x="20" y="315696"/>
            <a:ext cx="12191980" cy="6857990"/>
          </a:xfrm>
          <a:prstGeom prst="rect">
            <a:avLst/>
          </a:prstGeom>
        </p:spPr>
      </p:pic>
      <p:sp>
        <p:nvSpPr>
          <p:cNvPr id="4" name="TextBox 3">
            <a:extLst>
              <a:ext uri="{FF2B5EF4-FFF2-40B4-BE49-F238E27FC236}">
                <a16:creationId xmlns:a16="http://schemas.microsoft.com/office/drawing/2014/main" id="{4A5679FD-0F19-1421-A6E7-118F8F3EFC89}"/>
              </a:ext>
            </a:extLst>
          </p:cNvPr>
          <p:cNvSpPr txBox="1"/>
          <p:nvPr/>
        </p:nvSpPr>
        <p:spPr>
          <a:xfrm>
            <a:off x="1066800" y="2103120"/>
            <a:ext cx="10058400" cy="3849624"/>
          </a:xfrm>
          <a:prstGeom prst="rect">
            <a:avLst/>
          </a:prstGeom>
        </p:spPr>
        <p:txBody>
          <a:bodyPr vert="horz" lIns="91440" tIns="45720" rIns="91440" bIns="45720" rtlCol="0">
            <a:normAutofit/>
          </a:bodyPr>
          <a:lstStyle/>
          <a:p>
            <a:pPr indent="-182880">
              <a:spcAft>
                <a:spcPts val="600"/>
              </a:spcAft>
              <a:buClr>
                <a:schemeClr val="tx1">
                  <a:lumMod val="85000"/>
                  <a:lumOff val="15000"/>
                </a:schemeClr>
              </a:buClr>
              <a:buFont typeface="Garamond" pitchFamily="18" charset="0"/>
              <a:buChar char="◦"/>
            </a:pPr>
            <a:endParaRPr lang="en-US" b="0" i="0">
              <a:effectLst/>
            </a:endParaRPr>
          </a:p>
          <a:p>
            <a:pPr indent="-182880">
              <a:spcAft>
                <a:spcPts val="600"/>
              </a:spcAft>
              <a:buClr>
                <a:schemeClr val="tx1">
                  <a:lumMod val="85000"/>
                  <a:lumOff val="15000"/>
                </a:schemeClr>
              </a:buClr>
              <a:buFont typeface="Garamond" pitchFamily="18" charset="0"/>
              <a:buChar char="◦"/>
            </a:pPr>
            <a:r>
              <a:rPr lang="en-US"/>
              <a:t>Sizes : 30 Inch, 40 Inch, 50 Inch, 60 Inch, 72 Inch</a:t>
            </a:r>
          </a:p>
          <a:p>
            <a:pPr indent="-182880">
              <a:spcAft>
                <a:spcPts val="600"/>
              </a:spcAft>
              <a:buClr>
                <a:schemeClr val="tx1">
                  <a:lumMod val="85000"/>
                  <a:lumOff val="15000"/>
                </a:schemeClr>
              </a:buClr>
              <a:buFont typeface="Garamond" pitchFamily="18" charset="0"/>
              <a:buChar char="◦"/>
            </a:pPr>
            <a:r>
              <a:rPr lang="en-US" b="0" i="0">
                <a:effectLst/>
              </a:rPr>
              <a:t>Can be installed into a 5.08cm x 10.16cm Wall.</a:t>
            </a:r>
          </a:p>
          <a:p>
            <a:pPr indent="-182880">
              <a:spcAft>
                <a:spcPts val="600"/>
              </a:spcAft>
              <a:buClr>
                <a:schemeClr val="tx1">
                  <a:lumMod val="85000"/>
                  <a:lumOff val="15000"/>
                </a:schemeClr>
              </a:buClr>
              <a:buFont typeface="Garamond" pitchFamily="18" charset="0"/>
              <a:buChar char="◦"/>
            </a:pPr>
            <a:r>
              <a:rPr lang="en-US" b="0" i="0">
                <a:effectLst/>
              </a:rPr>
              <a:t>Very thin – only 10.16cm depth and multiple length options.</a:t>
            </a:r>
          </a:p>
          <a:p>
            <a:pPr indent="-182880">
              <a:spcAft>
                <a:spcPts val="600"/>
              </a:spcAft>
              <a:buClr>
                <a:schemeClr val="tx1">
                  <a:lumMod val="85000"/>
                  <a:lumOff val="15000"/>
                </a:schemeClr>
              </a:buClr>
              <a:buFont typeface="Garamond" pitchFamily="18" charset="0"/>
              <a:buChar char="◦"/>
            </a:pPr>
            <a:r>
              <a:rPr lang="en-US" b="0" i="0">
                <a:effectLst/>
              </a:rPr>
              <a:t>All models are rated for indoor or outdoor applications.</a:t>
            </a:r>
          </a:p>
          <a:p>
            <a:pPr indent="-182880">
              <a:spcAft>
                <a:spcPts val="600"/>
              </a:spcAft>
              <a:buClr>
                <a:schemeClr val="tx1">
                  <a:lumMod val="85000"/>
                  <a:lumOff val="15000"/>
                </a:schemeClr>
              </a:buClr>
              <a:buFont typeface="Garamond" pitchFamily="18" charset="0"/>
              <a:buChar char="◦"/>
            </a:pPr>
            <a:r>
              <a:rPr lang="en-US" b="0" i="0">
                <a:effectLst/>
              </a:rPr>
              <a:t>Flame Presentation: State of the art flame presentation: Vibrant, multi color state of the art flame presentation – change to yellow, orange or red flames with just a click of the remote.</a:t>
            </a:r>
          </a:p>
          <a:p>
            <a:pPr indent="-182880">
              <a:spcAft>
                <a:spcPts val="600"/>
              </a:spcAft>
              <a:buClr>
                <a:schemeClr val="tx1">
                  <a:lumMod val="85000"/>
                  <a:lumOff val="15000"/>
                </a:schemeClr>
              </a:buClr>
              <a:buFont typeface="Garamond" pitchFamily="18" charset="0"/>
              <a:buChar char="◦"/>
            </a:pPr>
            <a:r>
              <a:rPr lang="en-US" b="0" i="0">
                <a:effectLst/>
              </a:rPr>
              <a:t>3 Speed motor sets the flame speed option.</a:t>
            </a:r>
          </a:p>
          <a:p>
            <a:pPr indent="-182880">
              <a:spcAft>
                <a:spcPts val="600"/>
              </a:spcAft>
              <a:buClr>
                <a:schemeClr val="tx1">
                  <a:lumMod val="85000"/>
                  <a:lumOff val="15000"/>
                </a:schemeClr>
              </a:buClr>
              <a:buFont typeface="Garamond" pitchFamily="18" charset="0"/>
              <a:buChar char="◦"/>
            </a:pPr>
            <a:r>
              <a:rPr lang="en-US" b="0" i="0">
                <a:effectLst/>
              </a:rPr>
              <a:t>WiFi controls come standard.</a:t>
            </a:r>
          </a:p>
          <a:p>
            <a:pPr indent="-182880">
              <a:spcAft>
                <a:spcPts val="600"/>
              </a:spcAft>
              <a:buClr>
                <a:schemeClr val="tx1">
                  <a:lumMod val="85000"/>
                  <a:lumOff val="15000"/>
                </a:schemeClr>
              </a:buClr>
              <a:buFont typeface="Garamond" pitchFamily="18" charset="0"/>
              <a:buChar char="◦"/>
            </a:pPr>
            <a:r>
              <a:rPr lang="en-US" b="0" i="0">
                <a:effectLst/>
              </a:rPr>
              <a:t>Perfect for zone heating. Approximately 500 sq. ft., 5000 BTUs</a:t>
            </a:r>
          </a:p>
          <a:p>
            <a:pPr indent="-182880">
              <a:spcAft>
                <a:spcPts val="600"/>
              </a:spcAft>
              <a:buClr>
                <a:schemeClr val="tx1">
                  <a:lumMod val="85000"/>
                  <a:lumOff val="15000"/>
                </a:schemeClr>
              </a:buClr>
              <a:buFont typeface="Garamond" pitchFamily="18" charset="0"/>
              <a:buChar char="◦"/>
            </a:pPr>
            <a:endParaRPr lang="en-US" b="0" i="0">
              <a:effectLst/>
            </a:endParaRPr>
          </a:p>
        </p:txBody>
      </p:sp>
      <p:sp>
        <p:nvSpPr>
          <p:cNvPr id="49" name="Rectangle 48">
            <a:extLst>
              <a:ext uri="{FF2B5EF4-FFF2-40B4-BE49-F238E27FC236}">
                <a16:creationId xmlns:a16="http://schemas.microsoft.com/office/drawing/2014/main" id="{8FB4235C-4505-46C7-AD8F-8769A1972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txBody>
          <a:bodyPr/>
          <a:lstStyle/>
          <a:p>
            <a:endParaRPr lang="en-US"/>
          </a:p>
        </p:txBody>
      </p:sp>
      <p:sp>
        <p:nvSpPr>
          <p:cNvPr id="8" name="TextBox 7">
            <a:extLst>
              <a:ext uri="{FF2B5EF4-FFF2-40B4-BE49-F238E27FC236}">
                <a16:creationId xmlns:a16="http://schemas.microsoft.com/office/drawing/2014/main" id="{40137E89-52C1-C5F8-99ED-B31E3D90E47B}"/>
              </a:ext>
            </a:extLst>
          </p:cNvPr>
          <p:cNvSpPr txBox="1"/>
          <p:nvPr/>
        </p:nvSpPr>
        <p:spPr>
          <a:xfrm>
            <a:off x="1066800" y="1865376"/>
            <a:ext cx="4648200" cy="646331"/>
          </a:xfrm>
          <a:prstGeom prst="rect">
            <a:avLst/>
          </a:prstGeom>
          <a:noFill/>
        </p:spPr>
        <p:txBody>
          <a:bodyPr wrap="square" rtlCol="0">
            <a:spAutoFit/>
          </a:bodyPr>
          <a:lstStyle/>
          <a:p>
            <a:r>
              <a:rPr lang="en-US" sz="1800" i="0" dirty="0" err="1">
                <a:solidFill>
                  <a:schemeClr val="tx1">
                    <a:lumMod val="85000"/>
                    <a:lumOff val="15000"/>
                  </a:schemeClr>
                </a:solidFill>
                <a:latin typeface="+mj-lt"/>
              </a:rPr>
              <a:t>Remii</a:t>
            </a:r>
            <a:r>
              <a:rPr lang="en-US" sz="1800" i="0" dirty="0">
                <a:solidFill>
                  <a:schemeClr val="tx1">
                    <a:lumMod val="85000"/>
                    <a:lumOff val="15000"/>
                  </a:schemeClr>
                </a:solidFill>
                <a:latin typeface="+mj-lt"/>
              </a:rPr>
              <a:t> BAY-SLIM Electric Fireplace</a:t>
            </a:r>
          </a:p>
          <a:p>
            <a:endParaRPr lang="en-US" dirty="0"/>
          </a:p>
        </p:txBody>
      </p:sp>
    </p:spTree>
    <p:extLst>
      <p:ext uri="{BB962C8B-B14F-4D97-AF65-F5344CB8AC3E}">
        <p14:creationId xmlns:p14="http://schemas.microsoft.com/office/powerpoint/2010/main" val="1623058992"/>
      </p:ext>
    </p:extLst>
  </p:cSld>
  <p:clrMapOvr>
    <a:overrideClrMapping bg1="dk1" tx1="lt1" bg2="dk2" tx2="lt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1504</TotalTime>
  <Words>1354</Words>
  <Application>Microsoft Macintosh PowerPoint</Application>
  <PresentationFormat>Widescreen</PresentationFormat>
  <Paragraphs>136</Paragraphs>
  <Slides>17</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Aptos</vt:lpstr>
      <vt:lpstr>Avenir Next LT Pro</vt:lpstr>
      <vt:lpstr>Avenir Next LT Pro Light</vt:lpstr>
      <vt:lpstr>Courier New</vt:lpstr>
      <vt:lpstr>Garamond</vt:lpstr>
      <vt:lpstr>Raleway</vt:lpstr>
      <vt:lpstr>SavonVTI</vt:lpstr>
      <vt:lpstr>Remii Fireplaces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Remii Fireplaces</dc:title>
  <dc:creator>Jasmeet Singh</dc:creator>
  <cp:lastModifiedBy>Jasmeet Singh</cp:lastModifiedBy>
  <cp:revision>9</cp:revision>
  <dcterms:created xsi:type="dcterms:W3CDTF">2024-04-23T18:08:28Z</dcterms:created>
  <dcterms:modified xsi:type="dcterms:W3CDTF">2024-04-24T19:12:39Z</dcterms:modified>
</cp:coreProperties>
</file>